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 id="2147483693" r:id="rId4"/>
  </p:sldMasterIdLst>
  <p:notesMasterIdLst>
    <p:notesMasterId r:id="rId6"/>
  </p:notesMasterIdLst>
  <p:sldIdLst>
    <p:sldId id="1802" r:id="rId5"/>
    <p:sldId id="1961" r:id="rId7"/>
    <p:sldId id="1986" r:id="rId8"/>
    <p:sldId id="1992" r:id="rId9"/>
    <p:sldId id="2003" r:id="rId10"/>
    <p:sldId id="1999" r:id="rId11"/>
    <p:sldId id="2004" r:id="rId12"/>
    <p:sldId id="1998" r:id="rId13"/>
    <p:sldId id="2007" r:id="rId14"/>
    <p:sldId id="2005" r:id="rId15"/>
    <p:sldId id="2002" r:id="rId16"/>
    <p:sldId id="2017" r:id="rId17"/>
    <p:sldId id="1966" r:id="rId18"/>
    <p:sldId id="2016" r:id="rId19"/>
    <p:sldId id="2009" r:id="rId20"/>
    <p:sldId id="1983" r:id="rId21"/>
    <p:sldId id="1984" r:id="rId22"/>
    <p:sldId id="1985" r:id="rId23"/>
    <p:sldId id="1735"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1802"/>
            <p14:sldId id="1961"/>
            <p14:sldId id="1986"/>
            <p14:sldId id="1992"/>
            <p14:sldId id="2003"/>
            <p14:sldId id="1999"/>
            <p14:sldId id="2004"/>
            <p14:sldId id="1998"/>
            <p14:sldId id="2007"/>
            <p14:sldId id="2005"/>
            <p14:sldId id="2002"/>
            <p14:sldId id="2017"/>
            <p14:sldId id="1966"/>
            <p14:sldId id="2016"/>
            <p14:sldId id="2009"/>
            <p14:sldId id="1983"/>
            <p14:sldId id="1984"/>
            <p14:sldId id="1985"/>
            <p14:sldId id="1735"/>
          </p14:sldIdLst>
        </p14:section>
      </p14:sectionLst>
    </p:ext>
  </p:extLst>
  <p:extLst>
    <p:ext uri="{505F2C04-C923-438B-8C0F-E0CD2BADF298}">
      <wppc:fontMiss xmlns:wppc="http://www.wps.cn/officeDocument/PresentationCustomData" type="true"/>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 id="3" name="Author" initials="A" lastIdx="0" clrIdx="3"/>
  <p:cmAuthor id="0" name="Mia Vida Villanueva" initials="MVV" lastIdx="1" clrIdx="0"/>
  <p:cmAuthor id="7" name="1206988966@qq.com" initials="1" lastIdx="1" clrIdx="2"/>
  <p:cmAuthor id="8" name="姜伟光" initials="姜" lastIdx="1" clrIdx="0"/>
  <p:cmAuthor id="4" name="Administrator" initials="A" lastIdx="4" clrIdx="3"/>
  <p:cmAuthor id="5" name="宋洁然" initials="宋" lastIdx="2" clrIdx="1"/>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134" autoAdjust="0"/>
    <p:restoredTop sz="96580" autoAdjust="0"/>
  </p:normalViewPr>
  <p:slideViewPr>
    <p:cSldViewPr snapToGrid="0">
      <p:cViewPr varScale="1">
        <p:scale>
          <a:sx n="61" d="100"/>
          <a:sy n="61" d="100"/>
        </p:scale>
        <p:origin x="102" y="58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commentAuthors" Target="commentAuthors.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jpeg>
</file>

<file path=ppt/media/image31.jpeg>
</file>

<file path=ppt/media/image32.jpeg>
</file>

<file path=ppt/media/image33.png>
</file>

<file path=ppt/media/image34.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600" dirty="0"/>
              <a:t>课件参考模版</a:t>
            </a:r>
            <a:endParaRPr lang="zh-CN" altLang="en-US" sz="1600"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pic>
        <p:nvPicPr>
          <p:cNvPr id="2" name="图片 1" descr="中国PG分会LOGO"/>
          <p:cNvPicPr>
            <a:picLocks noChangeAspect="1"/>
          </p:cNvPicPr>
          <p:nvPr userDrawn="1"/>
        </p:nvPicPr>
        <p:blipFill>
          <a:blip r:embed="rId2"/>
          <a:stretch>
            <a:fillRect/>
          </a:stretch>
        </p:blipFill>
        <p:spPr>
          <a:xfrm>
            <a:off x="410845" y="5880100"/>
            <a:ext cx="2000250" cy="93472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p:transition spd="slow">
    <p:push dir="u"/>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pitchFamily="3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pitchFamily="3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pitchFamily="3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pitchFamily="34" charset="-122"/>
              <a:ea typeface="微软雅黑" panose="020B0503020204020204" pitchFamily="3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955" y="868045"/>
            <a:ext cx="8629015" cy="7620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9511983" y="640959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pic>
        <p:nvPicPr>
          <p:cNvPr id="2" name="图片 1" descr="中国PG分会LOGO"/>
          <p:cNvPicPr>
            <a:picLocks noChangeAspect="1"/>
          </p:cNvPicPr>
          <p:nvPr userDrawn="1"/>
        </p:nvPicPr>
        <p:blipFill>
          <a:blip r:embed="rId2"/>
          <a:stretch>
            <a:fillRect/>
          </a:stretch>
        </p:blipFill>
        <p:spPr>
          <a:xfrm>
            <a:off x="382905" y="5959475"/>
            <a:ext cx="1555750" cy="727075"/>
          </a:xfrm>
          <a:prstGeom prst="rect">
            <a:avLst/>
          </a:prstGeom>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dirty="0"/>
              <a:t>Click to edit Master title style</a:t>
            </a:r>
            <a:endParaRPr lang="en-US" dirty="0"/>
          </a:p>
        </p:txBody>
      </p:sp>
      <p:sp>
        <p:nvSpPr>
          <p:cNvPr id="5" name="Slide Number Placeholder 4"/>
          <p:cNvSpPr>
            <a:spLocks noGrp="1"/>
          </p:cNvSpPr>
          <p:nvPr>
            <p:ph type="sldNum" sz="quarter" idx="12"/>
          </p:nvPr>
        </p:nvSpPr>
        <p:spPr>
          <a:xfrm>
            <a:off x="8610599" y="6240463"/>
            <a:ext cx="2909888" cy="206381"/>
          </a:xfrm>
        </p:spPr>
        <p:txBody>
          <a:bodyPr/>
          <a:lstStyle/>
          <a:p>
            <a:fld id="{5DD3DB80-B894-403A-B48E-6FDC1A72010E}" type="slidenum">
              <a:rPr lang="zh-CN" altLang="en-US" smtClean="0"/>
            </a:fld>
            <a:endParaRPr lang="zh-CN" altLang="en-US"/>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69923" y="5972537"/>
            <a:ext cx="2226285" cy="540418"/>
          </a:xfrm>
          <a:prstGeom prst="rect">
            <a:avLst/>
          </a:prstGeom>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a:xfrm>
            <a:off x="5401732" y="6240463"/>
            <a:ext cx="1388536" cy="206381"/>
          </a:xfrm>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669924" y="6240463"/>
            <a:ext cx="4140201" cy="206381"/>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599" y="6240463"/>
            <a:ext cx="2909888" cy="206381"/>
          </a:xfrm>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6"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4" Type="http://schemas.openxmlformats.org/officeDocument/2006/relationships/theme" Target="../theme/theme2.xml"/><Relationship Id="rId23" Type="http://schemas.openxmlformats.org/officeDocument/2006/relationships/slideLayout" Target="../slideLayouts/slideLayout43.xml"/><Relationship Id="rId22" Type="http://schemas.openxmlformats.org/officeDocument/2006/relationships/slideLayout" Target="../slideLayouts/slideLayout42.xml"/><Relationship Id="rId21" Type="http://schemas.openxmlformats.org/officeDocument/2006/relationships/slideLayout" Target="../slideLayouts/slideLayout41.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4" Type="http://schemas.openxmlformats.org/officeDocument/2006/relationships/theme" Target="../theme/theme3.xml"/><Relationship Id="rId23" Type="http://schemas.openxmlformats.org/officeDocument/2006/relationships/slideLayout" Target="../slideLayouts/slideLayout66.xml"/><Relationship Id="rId22" Type="http://schemas.openxmlformats.org/officeDocument/2006/relationships/slideLayout" Target="../slideLayouts/slideLayout65.xml"/><Relationship Id="rId21" Type="http://schemas.openxmlformats.org/officeDocument/2006/relationships/slideLayout" Target="../slideLayouts/slideLayout64.xml"/><Relationship Id="rId20" Type="http://schemas.openxmlformats.org/officeDocument/2006/relationships/slideLayout" Target="../slideLayouts/slideLayout63.xml"/><Relationship Id="rId2" Type="http://schemas.openxmlformats.org/officeDocument/2006/relationships/slideLayout" Target="../slideLayouts/slideLayout45.xml"/><Relationship Id="rId19" Type="http://schemas.openxmlformats.org/officeDocument/2006/relationships/slideLayout" Target="../slideLayouts/slideLayout62.xml"/><Relationship Id="rId18" Type="http://schemas.openxmlformats.org/officeDocument/2006/relationships/slideLayout" Target="../slideLayouts/slideLayout61.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 id="2147483692" r:id="rId23"/>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9.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jpeg"/><Relationship Id="rId1"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4.png"/></Relationships>
</file>

<file path=ppt/slides/_rels/slide17.xml.rels><?xml version="1.0" encoding="UTF-8" standalone="yes"?>
<Relationships xmlns="http://schemas.openxmlformats.org/package/2006/relationships"><Relationship Id="rId9" Type="http://schemas.openxmlformats.org/officeDocument/2006/relationships/image" Target="../media/image33.png"/><Relationship Id="rId8" Type="http://schemas.openxmlformats.org/officeDocument/2006/relationships/image" Target="../media/image32.jpeg"/><Relationship Id="rId7" Type="http://schemas.openxmlformats.org/officeDocument/2006/relationships/image" Target="../media/image31.jpeg"/><Relationship Id="rId6" Type="http://schemas.openxmlformats.org/officeDocument/2006/relationships/image" Target="../media/image30.jpeg"/><Relationship Id="rId5" Type="http://schemas.openxmlformats.org/officeDocument/2006/relationships/image" Target="../media/image29.pn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0" Type="http://schemas.openxmlformats.org/officeDocument/2006/relationships/slideLayout" Target="../slideLayouts/slideLayout7.xml"/><Relationship Id="rId1" Type="http://schemas.openxmlformats.org/officeDocument/2006/relationships/image" Target="../media/image25.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0"/>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368300" y="3313430"/>
            <a:ext cx="8759825" cy="1322070"/>
          </a:xfrm>
          <a:prstGeom prst="rect">
            <a:avLst/>
          </a:prstGeom>
          <a:noFill/>
        </p:spPr>
        <p:txBody>
          <a:bodyPr wrap="square" rtlCol="0">
            <a:spAutoFit/>
          </a:bodyPr>
          <a:lstStyle/>
          <a:p>
            <a:pPr lvl="0">
              <a:defRPr/>
            </a:pPr>
            <a:r>
              <a:rPr lang="zh-CN" altLang="en-US"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开源软件开发基础与实践</a:t>
            </a:r>
            <a:r>
              <a:rPr lang="en-US" altLang="zh-CN"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a:p>
            <a:pPr lvl="0">
              <a:defRPr/>
            </a:pPr>
            <a:r>
              <a:rPr lang="en-US" altLang="zh-CN"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瀚高</a:t>
            </a:r>
            <a:r>
              <a:rPr lang="en-US" altLang="zh-CN"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开源开发实践</a:t>
            </a:r>
            <a:endParaRPr lang="zh-CN" altLang="en-US" sz="40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613595" y="2590887"/>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1889441"/>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1821768"/>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的价值意义</a:t>
            </a:r>
            <a:endParaRPr>
              <a:sym typeface="+mn-ea"/>
            </a:endParaRPr>
          </a:p>
        </p:txBody>
      </p:sp>
      <p:pic>
        <p:nvPicPr>
          <p:cNvPr id="5" name="图片 4" descr="未命名1565590479"/>
          <p:cNvPicPr>
            <a:picLocks noChangeAspect="1"/>
          </p:cNvPicPr>
          <p:nvPr/>
        </p:nvPicPr>
        <p:blipFill>
          <a:blip r:embed="rId1"/>
          <a:stretch>
            <a:fillRect/>
          </a:stretch>
        </p:blipFill>
        <p:spPr>
          <a:xfrm>
            <a:off x="1214636" y="997744"/>
            <a:ext cx="9762728" cy="51593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的价值意义</a:t>
            </a:r>
            <a:endParaRPr>
              <a:sym typeface="+mn-ea"/>
            </a:endParaRPr>
          </a:p>
        </p:txBody>
      </p:sp>
      <p:graphicFrame>
        <p:nvGraphicFramePr>
          <p:cNvPr id="2" name="表格 1"/>
          <p:cNvGraphicFramePr/>
          <p:nvPr>
            <p:custDataLst>
              <p:tags r:id="rId1"/>
            </p:custDataLst>
          </p:nvPr>
        </p:nvGraphicFramePr>
        <p:xfrm>
          <a:off x="1280160" y="1103154"/>
          <a:ext cx="9917430" cy="5106670"/>
        </p:xfrm>
        <a:graphic>
          <a:graphicData uri="http://schemas.openxmlformats.org/drawingml/2006/table">
            <a:tbl>
              <a:tblPr firstRow="1" bandRow="1">
                <a:tableStyleId>{5940675A-B579-460E-94D1-54222C63F5DA}</a:tableStyleId>
              </a:tblPr>
              <a:tblGrid>
                <a:gridCol w="2524760"/>
                <a:gridCol w="7392670"/>
              </a:tblGrid>
              <a:tr h="602615">
                <a:tc>
                  <a:txBody>
                    <a:bodyPr/>
                    <a:p>
                      <a:pPr indent="0" algn="ctr">
                        <a:lnSpc>
                          <a:spcPct val="120000"/>
                        </a:lnSpc>
                        <a:spcBef>
                          <a:spcPts val="0"/>
                        </a:spcBef>
                        <a:spcAft>
                          <a:spcPts val="0"/>
                        </a:spcAft>
                        <a:buNone/>
                      </a:pPr>
                      <a:r>
                        <a:rPr lang="en-US" sz="2000" b="1" spc="130">
                          <a:solidFill>
                            <a:srgbClr val="FFFFFF"/>
                          </a:solidFill>
                          <a:latin typeface="微软雅黑" panose="020B0503020204020204" pitchFamily="34" charset="-122"/>
                          <a:ea typeface="微软雅黑" panose="020B0503020204020204" pitchFamily="34" charset="-122"/>
                        </a:rPr>
                        <a:t>数据库相关岗位</a:t>
                      </a:r>
                      <a:endParaRPr lang="en-US" sz="2000" b="1" spc="130">
                        <a:solidFill>
                          <a:srgbClr val="FFFFFF"/>
                        </a:solidFill>
                        <a:latin typeface="微软雅黑" panose="020B0503020204020204" pitchFamily="34" charset="-122"/>
                        <a:ea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FFFFFF"/>
                      </a:solidFill>
                      <a:prstDash val="dot"/>
                    </a:lnR>
                    <a:lnT w="19050" cap="rnd">
                      <a:solidFill>
                        <a:srgbClr val="54C888"/>
                      </a:solidFill>
                      <a:prstDash val="solid"/>
                    </a:lnT>
                    <a:lnB w="19050">
                      <a:solidFill>
                        <a:srgbClr val="54C888"/>
                      </a:solidFill>
                      <a:prstDash val="solid"/>
                    </a:lnB>
                    <a:lnTlToBr>
                      <a:noFill/>
                    </a:lnTlToBr>
                    <a:lnBlToTr>
                      <a:noFill/>
                    </a:lnBlToTr>
                    <a:solidFill>
                      <a:srgbClr val="54C888"/>
                    </a:solidFill>
                  </a:tcPr>
                </a:tc>
                <a:tc>
                  <a:txBody>
                    <a:bodyPr/>
                    <a:p>
                      <a:pPr indent="0" algn="ctr">
                        <a:lnSpc>
                          <a:spcPct val="120000"/>
                        </a:lnSpc>
                        <a:spcBef>
                          <a:spcPts val="0"/>
                        </a:spcBef>
                        <a:spcAft>
                          <a:spcPts val="0"/>
                        </a:spcAft>
                        <a:buNone/>
                      </a:pPr>
                      <a:r>
                        <a:rPr lang="en-US" sz="2000" b="1" spc="130">
                          <a:solidFill>
                            <a:srgbClr val="FFFFFF"/>
                          </a:solidFill>
                          <a:latin typeface="微软雅黑" panose="020B0503020204020204" pitchFamily="34" charset="-122"/>
                          <a:ea typeface="微软雅黑" panose="020B0503020204020204" pitchFamily="34" charset="-122"/>
                        </a:rPr>
                        <a:t>职责描述</a:t>
                      </a:r>
                      <a:endParaRPr lang="en-US" sz="2000" b="1" spc="130">
                        <a:solidFill>
                          <a:srgbClr val="FFFFFF"/>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FFFFFF"/>
                      </a:solidFill>
                      <a:prstDash val="dot"/>
                    </a:lnL>
                    <a:lnR w="19050" cap="rnd">
                      <a:solidFill>
                        <a:srgbClr val="54C888"/>
                      </a:solidFill>
                      <a:prstDash val="solid"/>
                    </a:lnR>
                    <a:lnT w="19050" cap="rnd">
                      <a:solidFill>
                        <a:srgbClr val="54C888"/>
                      </a:solidFill>
                      <a:prstDash val="solid"/>
                    </a:lnT>
                    <a:lnB w="19050">
                      <a:solidFill>
                        <a:srgbClr val="54C888"/>
                      </a:solidFill>
                      <a:prstDash val="solid"/>
                    </a:lnB>
                    <a:lnTlToBr>
                      <a:noFill/>
                    </a:lnTlToBr>
                    <a:lnBlToTr>
                      <a:noFill/>
                    </a:lnBlToTr>
                    <a:solidFill>
                      <a:srgbClr val="54C888"/>
                    </a:solidFill>
                  </a:tcPr>
                </a:tc>
              </a:tr>
              <a:tr h="729615">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cs typeface="微软雅黑" panose="020B0503020204020204" pitchFamily="34" charset="-122"/>
                        </a:rPr>
                        <a:t>DBA （数据库管理人员）</a:t>
                      </a:r>
                      <a:endParaRPr lang="en-US" sz="1400" b="1" spc="120">
                        <a:solidFill>
                          <a:srgbClr val="40404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19050">
                      <a:solidFill>
                        <a:srgbClr val="54C888"/>
                      </a:solidFill>
                      <a:prstDash val="solid"/>
                    </a:lnT>
                    <a:lnB w="3175">
                      <a:solidFill>
                        <a:srgbClr val="54C888"/>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数据库架构、部署、运维、排除故障、性能优化等工作内容。</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19050">
                      <a:solidFill>
                        <a:srgbClr val="54C888"/>
                      </a:solidFill>
                      <a:prstDash val="solid"/>
                    </a:lnT>
                    <a:lnB w="3175">
                      <a:solidFill>
                        <a:srgbClr val="54C888"/>
                      </a:solidFill>
                      <a:prstDash val="dot"/>
                    </a:lnB>
                    <a:lnTlToBr>
                      <a:noFill/>
                    </a:lnTlToBr>
                    <a:lnBlToTr>
                      <a:noFill/>
                    </a:lnBlToTr>
                    <a:solidFill>
                      <a:srgbClr val="F2F2F2"/>
                    </a:solidFill>
                  </a:tcPr>
                </a:tc>
              </a:tr>
              <a:tr h="561340">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cs typeface="微软雅黑" panose="020B0503020204020204" pitchFamily="34" charset="-122"/>
                        </a:rPr>
                        <a:t>DEV（应用开发人员）</a:t>
                      </a:r>
                      <a:endParaRPr lang="en-US" sz="1400" b="1" spc="120">
                        <a:solidFill>
                          <a:srgbClr val="404040"/>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3175">
                      <a:solidFill>
                        <a:srgbClr val="54C888"/>
                      </a:solidFill>
                      <a:prstDash val="dot"/>
                    </a:lnT>
                    <a:lnB w="3175">
                      <a:solidFill>
                        <a:srgbClr val="54C888"/>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业应用程序开发、迁移、数据库应用开发建模、数据库应用优化等。</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3175">
                      <a:solidFill>
                        <a:srgbClr val="54C888"/>
                      </a:solidFill>
                      <a:prstDash val="dot"/>
                    </a:lnT>
                    <a:lnB w="3175">
                      <a:solidFill>
                        <a:srgbClr val="54C888"/>
                      </a:solidFill>
                      <a:prstDash val="dot"/>
                    </a:lnB>
                    <a:lnTlToBr>
                      <a:noFill/>
                    </a:lnTlToBr>
                    <a:lnBlToTr>
                      <a:noFill/>
                    </a:lnBlToTr>
                    <a:solidFill>
                      <a:srgbClr val="FFFFFF"/>
                    </a:solidFill>
                  </a:tcPr>
                </a:tc>
              </a:tr>
              <a:tr h="729615">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rPr>
                        <a:t>系统</a:t>
                      </a:r>
                      <a:r>
                        <a:rPr lang="zh-CN" altLang="en-US" sz="1400" b="1" spc="120">
                          <a:solidFill>
                            <a:srgbClr val="404040"/>
                          </a:solidFill>
                          <a:latin typeface="微软雅黑" panose="020B0503020204020204" pitchFamily="34" charset="-122"/>
                          <a:ea typeface="微软雅黑" panose="020B0503020204020204" pitchFamily="34" charset="-122"/>
                        </a:rPr>
                        <a:t>内核</a:t>
                      </a:r>
                      <a:r>
                        <a:rPr lang="en-US" sz="1400" b="1" spc="120">
                          <a:solidFill>
                            <a:srgbClr val="404040"/>
                          </a:solidFill>
                          <a:latin typeface="微软雅黑" panose="020B0503020204020204" pitchFamily="34" charset="-122"/>
                          <a:ea typeface="微软雅黑" panose="020B0503020204020204" pitchFamily="34" charset="-122"/>
                        </a:rPr>
                        <a:t>开发人员</a:t>
                      </a:r>
                      <a:endParaRPr lang="en-US" sz="14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3175">
                      <a:solidFill>
                        <a:srgbClr val="54C888"/>
                      </a:solidFill>
                      <a:prstDash val="dot"/>
                    </a:lnT>
                    <a:lnB w="3175">
                      <a:solidFill>
                        <a:srgbClr val="54C888"/>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统软件的开发主要面向操作系统、中间件、数据库、虚拟化系统环境的优化、裁剪、补丁修复。</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3175">
                      <a:solidFill>
                        <a:srgbClr val="54C888"/>
                      </a:solidFill>
                      <a:prstDash val="dot"/>
                    </a:lnT>
                    <a:lnB w="3175">
                      <a:solidFill>
                        <a:srgbClr val="54C888"/>
                      </a:solidFill>
                      <a:prstDash val="dot"/>
                    </a:lnB>
                    <a:lnTlToBr>
                      <a:noFill/>
                    </a:lnTlToBr>
                    <a:lnBlToTr>
                      <a:noFill/>
                    </a:lnBlToTr>
                    <a:solidFill>
                      <a:srgbClr val="F2F2F2"/>
                    </a:solidFill>
                  </a:tcPr>
                </a:tc>
              </a:tr>
              <a:tr h="731520">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rPr>
                        <a:t>系统运维人员</a:t>
                      </a:r>
                      <a:endParaRPr lang="en-US" sz="14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3175">
                      <a:solidFill>
                        <a:srgbClr val="54C888"/>
                      </a:solidFill>
                      <a:prstDash val="dot"/>
                    </a:lnT>
                    <a:lnB w="3175">
                      <a:solidFill>
                        <a:srgbClr val="54C888"/>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向网络、系统（操作系统、中间件、数据库、虚拟化）、硬件等基础环境的运行、维护、升级等。</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3175">
                      <a:solidFill>
                        <a:srgbClr val="54C888"/>
                      </a:solidFill>
                      <a:prstDash val="dot"/>
                    </a:lnT>
                    <a:lnB w="3175">
                      <a:solidFill>
                        <a:srgbClr val="54C888"/>
                      </a:solidFill>
                      <a:prstDash val="dot"/>
                    </a:lnB>
                    <a:lnTlToBr>
                      <a:noFill/>
                    </a:lnTlToBr>
                    <a:lnBlToTr>
                      <a:noFill/>
                    </a:lnBlToTr>
                    <a:solidFill>
                      <a:srgbClr val="FFFFFF"/>
                    </a:solidFill>
                  </a:tcPr>
                </a:tc>
              </a:tr>
              <a:tr h="876935">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rPr>
                        <a:t>数据分析人员</a:t>
                      </a:r>
                      <a:endParaRPr lang="en-US" sz="14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3175">
                      <a:solidFill>
                        <a:srgbClr val="54C888"/>
                      </a:solidFill>
                      <a:prstDash val="dot"/>
                    </a:lnT>
                    <a:lnB w="3175">
                      <a:solidFill>
                        <a:srgbClr val="54C888"/>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向企业海量数据的整合、分析，提供价值报表，实时动态，为企业发展决策提供依据；当下热门的人工智能同样需要基于大量数据进行计算分析。</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3175">
                      <a:solidFill>
                        <a:srgbClr val="54C888"/>
                      </a:solidFill>
                      <a:prstDash val="dot"/>
                    </a:lnT>
                    <a:lnB w="3175">
                      <a:solidFill>
                        <a:srgbClr val="54C888"/>
                      </a:solidFill>
                      <a:prstDash val="dot"/>
                    </a:lnB>
                    <a:lnTlToBr>
                      <a:noFill/>
                    </a:lnTlToBr>
                    <a:lnBlToTr>
                      <a:noFill/>
                    </a:lnBlToTr>
                    <a:solidFill>
                      <a:srgbClr val="F2F2F2"/>
                    </a:solidFill>
                  </a:tcPr>
                </a:tc>
              </a:tr>
              <a:tr h="875030">
                <a:tc>
                  <a:txBody>
                    <a:bodyPr/>
                    <a:p>
                      <a:pPr indent="0" algn="ctr">
                        <a:lnSpc>
                          <a:spcPct val="120000"/>
                        </a:lnSpc>
                        <a:spcBef>
                          <a:spcPts val="0"/>
                        </a:spcBef>
                        <a:spcAft>
                          <a:spcPts val="0"/>
                        </a:spcAft>
                        <a:buNone/>
                      </a:pPr>
                      <a:r>
                        <a:rPr lang="en-US" sz="1400" b="1" spc="120">
                          <a:solidFill>
                            <a:srgbClr val="404040"/>
                          </a:solidFill>
                          <a:latin typeface="微软雅黑" panose="020B0503020204020204" pitchFamily="34" charset="-122"/>
                          <a:ea typeface="微软雅黑" panose="020B0503020204020204" pitchFamily="34" charset="-122"/>
                        </a:rPr>
                        <a:t>系统架构人员</a:t>
                      </a:r>
                      <a:endParaRPr lang="en-US" sz="14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19050" cap="rnd">
                      <a:solidFill>
                        <a:srgbClr val="54C888"/>
                      </a:solidFill>
                      <a:prstDash val="solid"/>
                    </a:lnL>
                    <a:lnR w="3175">
                      <a:solidFill>
                        <a:srgbClr val="54C888"/>
                      </a:solidFill>
                      <a:prstDash val="dot"/>
                    </a:lnR>
                    <a:lnT w="3175">
                      <a:solidFill>
                        <a:srgbClr val="54C888"/>
                      </a:solidFill>
                      <a:prstDash val="dot"/>
                    </a:lnT>
                    <a:lnB w="19050" cap="rnd">
                      <a:solidFill>
                        <a:srgbClr val="54C888"/>
                      </a:solidFill>
                      <a:prstDash val="solid"/>
                    </a:lnB>
                    <a:lnTlToBr>
                      <a:noFill/>
                    </a:lnTlToBr>
                    <a:lnBlToTr>
                      <a:noFill/>
                    </a:lnBlToTr>
                    <a:solidFill>
                      <a:srgbClr val="FFFFFF"/>
                    </a:solidFill>
                  </a:tcPr>
                </a:tc>
                <a:tc>
                  <a:txBody>
                    <a:bodyPr/>
                    <a:p>
                      <a:pPr indent="0" algn="l">
                        <a:lnSpc>
                          <a:spcPct val="120000"/>
                        </a:lnSpc>
                        <a:spcBef>
                          <a:spcPts val="0"/>
                        </a:spcBef>
                        <a:spcAft>
                          <a:spcPts val="0"/>
                        </a:spcAft>
                        <a:buNone/>
                      </a:pPr>
                      <a:r>
                        <a:rPr lang="en-US" sz="1400" b="0" spc="120">
                          <a:solidFill>
                            <a:srgbClr val="404040"/>
                          </a:solidFill>
                          <a:latin typeface="微软雅黑" panose="020B0503020204020204" pitchFamily="34" charset="-122"/>
                          <a:ea typeface="微软雅黑" panose="020B0503020204020204" pitchFamily="34" charset="-122"/>
                        </a:rPr>
                        <a:t>对较高级的职位，负责整体架构的部署及优化，譬如虚拟化架构、云计算平台架构、大数据平台架构等，数据库自然是架构中很重要的一环。</a:t>
                      </a:r>
                      <a:endParaRPr lang="en-US" sz="1400" b="0"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3175">
                      <a:solidFill>
                        <a:srgbClr val="54C888"/>
                      </a:solidFill>
                      <a:prstDash val="dot"/>
                    </a:lnL>
                    <a:lnR w="19050" cap="rnd">
                      <a:solidFill>
                        <a:srgbClr val="54C888"/>
                      </a:solidFill>
                      <a:prstDash val="solid"/>
                    </a:lnR>
                    <a:lnT w="3175">
                      <a:solidFill>
                        <a:srgbClr val="54C888"/>
                      </a:solidFill>
                      <a:prstDash val="dot"/>
                    </a:lnT>
                    <a:lnB w="19050" cap="rnd">
                      <a:solidFill>
                        <a:srgbClr val="54C888"/>
                      </a:solidFill>
                      <a:prstDash val="solid"/>
                    </a:lnB>
                    <a:lnTlToBr>
                      <a:noFill/>
                    </a:lnTlToBr>
                    <a:lnBlToTr>
                      <a:noFill/>
                    </a:lnBlToTr>
                    <a:solidFill>
                      <a:srgbClr val="FFFFFF"/>
                    </a:solidFill>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的价值意义</a:t>
            </a:r>
            <a:endParaRPr>
              <a:sym typeface="+mn-ea"/>
            </a:endParaRPr>
          </a:p>
        </p:txBody>
      </p:sp>
      <p:pic>
        <p:nvPicPr>
          <p:cNvPr id="3" name="图片 2"/>
          <p:cNvPicPr>
            <a:picLocks noChangeAspect="1"/>
          </p:cNvPicPr>
          <p:nvPr/>
        </p:nvPicPr>
        <p:blipFill>
          <a:blip r:embed="rId1"/>
          <a:stretch>
            <a:fillRect/>
          </a:stretch>
        </p:blipFill>
        <p:spPr>
          <a:xfrm>
            <a:off x="1842770" y="1263015"/>
            <a:ext cx="8286750" cy="4895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a:t>
            </a:r>
            <a:r>
              <a:rPr lang="en-US" altLang="zh-CN">
                <a:sym typeface="+mn-ea"/>
              </a:rPr>
              <a:t>PostgreSQL</a:t>
            </a:r>
            <a:r>
              <a:rPr>
                <a:sym typeface="+mn-ea"/>
              </a:rPr>
              <a:t>开源课程概要</a:t>
            </a:r>
            <a:r>
              <a:rPr lang="en-US" altLang="zh-CN">
                <a:sym typeface="+mn-ea"/>
              </a:rPr>
              <a:t>-</a:t>
            </a:r>
            <a:r>
              <a:rPr>
                <a:sym typeface="+mn-ea"/>
              </a:rPr>
              <a:t>出品方</a:t>
            </a:r>
            <a:endParaRPr>
              <a:sym typeface="+mn-ea"/>
            </a:endParaRPr>
          </a:p>
        </p:txBody>
      </p:sp>
      <p:pic>
        <p:nvPicPr>
          <p:cNvPr id="2" name="图片 1"/>
          <p:cNvPicPr>
            <a:picLocks noChangeAspect="1"/>
          </p:cNvPicPr>
          <p:nvPr/>
        </p:nvPicPr>
        <p:blipFill>
          <a:blip r:embed="rId1"/>
          <a:stretch>
            <a:fillRect/>
          </a:stretch>
        </p:blipFill>
        <p:spPr>
          <a:xfrm>
            <a:off x="1687830" y="2941320"/>
            <a:ext cx="3884295" cy="863600"/>
          </a:xfrm>
          <a:prstGeom prst="rect">
            <a:avLst/>
          </a:prstGeom>
        </p:spPr>
      </p:pic>
      <p:sp>
        <p:nvSpPr>
          <p:cNvPr id="3" name="文本框 2"/>
          <p:cNvSpPr txBox="1"/>
          <p:nvPr/>
        </p:nvSpPr>
        <p:spPr>
          <a:xfrm>
            <a:off x="5685790" y="2882265"/>
            <a:ext cx="1126490" cy="922020"/>
          </a:xfrm>
          <a:prstGeom prst="rect">
            <a:avLst/>
          </a:prstGeom>
          <a:noFill/>
        </p:spPr>
        <p:txBody>
          <a:bodyPr wrap="square" rtlCol="0">
            <a:spAutoFit/>
          </a:bodyPr>
          <a:p>
            <a:pPr algn="ctr"/>
            <a:r>
              <a:rPr lang="en-US" altLang="zh-CN" sz="5400" dirty="0" smtClean="0">
                <a:latin typeface="Arial" panose="020B0604020202020204" pitchFamily="34" charset="0"/>
                <a:ea typeface="微软雅黑" panose="020B0503020204020204" pitchFamily="34" charset="-122"/>
                <a:cs typeface="+mn-ea"/>
                <a:sym typeface="Arial" panose="020B0604020202020204" pitchFamily="34" charset="0"/>
              </a:rPr>
              <a:t>&amp;</a:t>
            </a:r>
            <a:endParaRPr lang="en-US" altLang="zh-CN" sz="54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5" name="图片 4" descr="中国PG分会LOGO"/>
          <p:cNvPicPr>
            <a:picLocks noChangeAspect="1"/>
          </p:cNvPicPr>
          <p:nvPr userDrawn="1"/>
        </p:nvPicPr>
        <p:blipFill>
          <a:blip r:embed="rId2"/>
          <a:stretch>
            <a:fillRect/>
          </a:stretch>
        </p:blipFill>
        <p:spPr>
          <a:xfrm>
            <a:off x="7196455" y="2484120"/>
            <a:ext cx="3221990" cy="150558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a:t>
            </a:r>
            <a:r>
              <a:rPr lang="en-US" altLang="zh-CN">
                <a:sym typeface="+mn-ea"/>
              </a:rPr>
              <a:t>PostgreSQL</a:t>
            </a:r>
            <a:r>
              <a:rPr>
                <a:sym typeface="+mn-ea"/>
              </a:rPr>
              <a:t>开源课程概要</a:t>
            </a:r>
            <a:r>
              <a:rPr lang="en-US" altLang="zh-CN">
                <a:sym typeface="+mn-ea"/>
              </a:rPr>
              <a:t>-</a:t>
            </a:r>
            <a:r>
              <a:rPr>
                <a:sym typeface="+mn-ea"/>
              </a:rPr>
              <a:t>意义</a:t>
            </a:r>
            <a:endParaRPr>
              <a:sym typeface="+mn-ea"/>
            </a:endParaRPr>
          </a:p>
        </p:txBody>
      </p:sp>
      <p:sp>
        <p:nvSpPr>
          <p:cNvPr id="6" name="文本框 5"/>
          <p:cNvSpPr txBox="1"/>
          <p:nvPr/>
        </p:nvSpPr>
        <p:spPr>
          <a:xfrm>
            <a:off x="1564640" y="2771140"/>
            <a:ext cx="9062720" cy="953135"/>
          </a:xfrm>
          <a:prstGeom prst="rect">
            <a:avLst/>
          </a:prstGeom>
          <a:noFill/>
        </p:spPr>
        <p:txBody>
          <a:bodyPr wrap="square" rtlCol="0">
            <a:spAutoFit/>
          </a:bodyPr>
          <a:p>
            <a:pPr algn="l"/>
            <a:r>
              <a:rPr lang="zh-CN" altLang="en-US" sz="2800" b="1" dirty="0" smtClean="0">
                <a:solidFill>
                  <a:srgbClr val="C00000"/>
                </a:solidFill>
                <a:latin typeface="Arial" panose="020B0604020202020204" pitchFamily="34" charset="0"/>
                <a:ea typeface="微软雅黑" panose="020B0503020204020204" pitchFamily="34" charset="-122"/>
                <a:cs typeface="+mn-ea"/>
                <a:sym typeface="Arial" panose="020B0604020202020204" pitchFamily="34" charset="0"/>
              </a:rPr>
              <a:t>分享开源</a:t>
            </a:r>
            <a:r>
              <a:rPr lang="en-US" altLang="zh-CN" sz="2800" b="1" dirty="0" smtClean="0">
                <a:solidFill>
                  <a:srgbClr val="C00000"/>
                </a:solidFill>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sz="2800" b="1" dirty="0" smtClean="0">
                <a:solidFill>
                  <a:srgbClr val="C00000"/>
                </a:solidFill>
                <a:latin typeface="Arial" panose="020B0604020202020204" pitchFamily="34" charset="0"/>
                <a:ea typeface="微软雅黑" panose="020B0503020204020204" pitchFamily="34" charset="-122"/>
                <a:cs typeface="+mn-ea"/>
                <a:sym typeface="Arial" panose="020B0604020202020204" pitchFamily="34" charset="0"/>
              </a:rPr>
              <a:t>技术，搭建国际交流的桥梁，助力高校培养数据库技术人才。</a:t>
            </a:r>
            <a:endParaRPr lang="zh-CN" altLang="en-US" sz="2800" b="1" dirty="0" smtClean="0">
              <a:solidFill>
                <a:srgbClr val="C0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a:t>
            </a:r>
            <a:r>
              <a:rPr lang="en-US" altLang="zh-CN">
                <a:sym typeface="+mn-ea"/>
              </a:rPr>
              <a:t>PostgreSQL</a:t>
            </a:r>
            <a:r>
              <a:rPr>
                <a:sym typeface="+mn-ea"/>
              </a:rPr>
              <a:t>开源课程概要</a:t>
            </a:r>
            <a:r>
              <a:rPr lang="en-US" altLang="zh-CN">
                <a:sym typeface="+mn-ea"/>
              </a:rPr>
              <a:t>-</a:t>
            </a:r>
            <a:r>
              <a:rPr>
                <a:sym typeface="+mn-ea"/>
              </a:rPr>
              <a:t>课程</a:t>
            </a:r>
            <a:r>
              <a:rPr>
                <a:sym typeface="+mn-ea"/>
              </a:rPr>
              <a:t>内容</a:t>
            </a:r>
            <a:endParaRPr>
              <a:sym typeface="+mn-ea"/>
            </a:endParaRPr>
          </a:p>
        </p:txBody>
      </p:sp>
      <p:pic>
        <p:nvPicPr>
          <p:cNvPr id="6" name="图片 5" descr="1"/>
          <p:cNvPicPr>
            <a:picLocks noChangeAspect="1"/>
          </p:cNvPicPr>
          <p:nvPr/>
        </p:nvPicPr>
        <p:blipFill>
          <a:blip r:embed="rId1"/>
          <a:stretch>
            <a:fillRect/>
          </a:stretch>
        </p:blipFill>
        <p:spPr>
          <a:xfrm>
            <a:off x="2256790" y="922655"/>
            <a:ext cx="7678420" cy="544512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a:t>
            </a:r>
            <a:r>
              <a:rPr lang="en-US" altLang="zh-CN">
                <a:sym typeface="+mn-ea"/>
              </a:rPr>
              <a:t>PostgreSQL</a:t>
            </a:r>
            <a:r>
              <a:rPr>
                <a:sym typeface="+mn-ea"/>
              </a:rPr>
              <a:t>开源课程概要</a:t>
            </a:r>
            <a:r>
              <a:rPr lang="en-US" altLang="zh-CN">
                <a:sym typeface="+mn-ea"/>
              </a:rPr>
              <a:t>-</a:t>
            </a:r>
            <a:r>
              <a:rPr>
                <a:sym typeface="+mn-ea"/>
              </a:rPr>
              <a:t>课程内容</a:t>
            </a:r>
            <a:endParaRPr>
              <a:sym typeface="+mn-ea"/>
            </a:endParaRPr>
          </a:p>
        </p:txBody>
      </p:sp>
      <p:pic>
        <p:nvPicPr>
          <p:cNvPr id="2" name="图片 1"/>
          <p:cNvPicPr>
            <a:picLocks noChangeAspect="1"/>
          </p:cNvPicPr>
          <p:nvPr/>
        </p:nvPicPr>
        <p:blipFill>
          <a:blip r:embed="rId1"/>
          <a:stretch>
            <a:fillRect/>
          </a:stretch>
        </p:blipFill>
        <p:spPr>
          <a:xfrm>
            <a:off x="1633220" y="1757045"/>
            <a:ext cx="8924925" cy="351472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a:t>
            </a:r>
            <a:r>
              <a:rPr lang="en-US" altLang="zh-CN">
                <a:sym typeface="+mn-ea"/>
              </a:rPr>
              <a:t>PostgreSQL</a:t>
            </a:r>
            <a:r>
              <a:rPr>
                <a:sym typeface="+mn-ea"/>
              </a:rPr>
              <a:t>开源课程概要</a:t>
            </a:r>
            <a:r>
              <a:rPr lang="en-US" altLang="zh-CN">
                <a:sym typeface="+mn-ea"/>
              </a:rPr>
              <a:t>-</a:t>
            </a:r>
            <a:r>
              <a:rPr>
                <a:sym typeface="+mn-ea"/>
              </a:rPr>
              <a:t>讲师力量</a:t>
            </a:r>
            <a:endParaRPr>
              <a:sym typeface="+mn-ea"/>
            </a:endParaRPr>
          </a:p>
        </p:txBody>
      </p:sp>
      <p:pic>
        <p:nvPicPr>
          <p:cNvPr id="3" name="图片 2"/>
          <p:cNvPicPr/>
          <p:nvPr/>
        </p:nvPicPr>
        <p:blipFill>
          <a:blip r:embed="rId1"/>
          <a:stretch>
            <a:fillRect/>
          </a:stretch>
        </p:blipFill>
        <p:spPr>
          <a:xfrm>
            <a:off x="4138295" y="4072890"/>
            <a:ext cx="1864360" cy="1770380"/>
          </a:xfrm>
          <a:prstGeom prst="ellipse">
            <a:avLst/>
          </a:prstGeom>
          <a:noFill/>
          <a:ln w="9525">
            <a:noFill/>
          </a:ln>
        </p:spPr>
      </p:pic>
      <p:pic>
        <p:nvPicPr>
          <p:cNvPr id="6" name="图片 5"/>
          <p:cNvPicPr/>
          <p:nvPr/>
        </p:nvPicPr>
        <p:blipFill>
          <a:blip r:embed="rId2"/>
          <a:stretch>
            <a:fillRect/>
          </a:stretch>
        </p:blipFill>
        <p:spPr>
          <a:xfrm>
            <a:off x="6373495" y="4056380"/>
            <a:ext cx="1757045" cy="1786890"/>
          </a:xfrm>
          <a:prstGeom prst="ellipse">
            <a:avLst/>
          </a:prstGeom>
          <a:noFill/>
          <a:ln w="9525">
            <a:noFill/>
          </a:ln>
        </p:spPr>
      </p:pic>
      <p:pic>
        <p:nvPicPr>
          <p:cNvPr id="8" name="图片 7"/>
          <p:cNvPicPr/>
          <p:nvPr/>
        </p:nvPicPr>
        <p:blipFill>
          <a:blip r:embed="rId3"/>
          <a:stretch>
            <a:fillRect/>
          </a:stretch>
        </p:blipFill>
        <p:spPr>
          <a:xfrm>
            <a:off x="8553450" y="4072890"/>
            <a:ext cx="1795780" cy="1787525"/>
          </a:xfrm>
          <a:prstGeom prst="ellipse">
            <a:avLst/>
          </a:prstGeom>
          <a:noFill/>
          <a:ln w="9525">
            <a:noFill/>
          </a:ln>
        </p:spPr>
      </p:pic>
      <p:pic>
        <p:nvPicPr>
          <p:cNvPr id="14" name="图片 13" descr="图片11"/>
          <p:cNvPicPr>
            <a:picLocks noChangeAspect="1"/>
          </p:cNvPicPr>
          <p:nvPr/>
        </p:nvPicPr>
        <p:blipFill>
          <a:blip r:embed="rId4"/>
          <a:stretch>
            <a:fillRect/>
          </a:stretch>
        </p:blipFill>
        <p:spPr>
          <a:xfrm>
            <a:off x="1028700" y="1312545"/>
            <a:ext cx="1882775" cy="1882775"/>
          </a:xfrm>
          <a:prstGeom prst="rect">
            <a:avLst/>
          </a:prstGeom>
        </p:spPr>
      </p:pic>
      <p:pic>
        <p:nvPicPr>
          <p:cNvPr id="16" name="图片 15" descr="图片13"/>
          <p:cNvPicPr>
            <a:picLocks noChangeAspect="1"/>
          </p:cNvPicPr>
          <p:nvPr/>
        </p:nvPicPr>
        <p:blipFill>
          <a:blip r:embed="rId5"/>
          <a:stretch>
            <a:fillRect/>
          </a:stretch>
        </p:blipFill>
        <p:spPr>
          <a:xfrm>
            <a:off x="3226435" y="1283335"/>
            <a:ext cx="1941195" cy="1941195"/>
          </a:xfrm>
          <a:prstGeom prst="rect">
            <a:avLst/>
          </a:prstGeom>
        </p:spPr>
      </p:pic>
      <p:pic>
        <p:nvPicPr>
          <p:cNvPr id="2" name="图片 -2147482617" descr="c6ccc0c078077bf4ae56386b82ffecb"/>
          <p:cNvPicPr>
            <a:picLocks noChangeAspect="1"/>
          </p:cNvPicPr>
          <p:nvPr/>
        </p:nvPicPr>
        <p:blipFill>
          <a:blip r:embed="rId6"/>
          <a:srcRect l="232" t="9709" r="40158" b="1679"/>
          <a:stretch>
            <a:fillRect/>
          </a:stretch>
        </p:blipFill>
        <p:spPr>
          <a:xfrm>
            <a:off x="5293995" y="1259840"/>
            <a:ext cx="2136775" cy="2022475"/>
          </a:xfrm>
          <a:prstGeom prst="ellipse">
            <a:avLst/>
          </a:prstGeom>
          <a:noFill/>
          <a:ln w="9525">
            <a:noFill/>
          </a:ln>
        </p:spPr>
      </p:pic>
      <p:pic>
        <p:nvPicPr>
          <p:cNvPr id="5" name="图片 -2147482612" descr="白国华-图片"/>
          <p:cNvPicPr>
            <a:picLocks noChangeAspect="1"/>
          </p:cNvPicPr>
          <p:nvPr/>
        </p:nvPicPr>
        <p:blipFill>
          <a:blip r:embed="rId7"/>
          <a:srcRect l="1323" t="4356" b="26432"/>
          <a:stretch>
            <a:fillRect/>
          </a:stretch>
        </p:blipFill>
        <p:spPr>
          <a:xfrm>
            <a:off x="7557135" y="1259840"/>
            <a:ext cx="1943100" cy="2045970"/>
          </a:xfrm>
          <a:prstGeom prst="ellipse">
            <a:avLst/>
          </a:prstGeom>
          <a:noFill/>
          <a:ln w="9525">
            <a:noFill/>
          </a:ln>
        </p:spPr>
      </p:pic>
      <p:pic>
        <p:nvPicPr>
          <p:cNvPr id="7" name="图片 -2147482605" descr="魏波2"/>
          <p:cNvPicPr>
            <a:picLocks noChangeAspect="1"/>
          </p:cNvPicPr>
          <p:nvPr/>
        </p:nvPicPr>
        <p:blipFill>
          <a:blip r:embed="rId8"/>
          <a:srcRect l="-1109" t="7918" r="1109" b="17202"/>
          <a:stretch>
            <a:fillRect/>
          </a:stretch>
        </p:blipFill>
        <p:spPr>
          <a:xfrm>
            <a:off x="9721215" y="1283335"/>
            <a:ext cx="2032000" cy="2059305"/>
          </a:xfrm>
          <a:prstGeom prst="ellipse">
            <a:avLst/>
          </a:prstGeom>
          <a:noFill/>
          <a:ln w="9525">
            <a:noFill/>
          </a:ln>
        </p:spPr>
      </p:pic>
      <p:sp>
        <p:nvSpPr>
          <p:cNvPr id="9" name="文本框 8"/>
          <p:cNvSpPr txBox="1"/>
          <p:nvPr/>
        </p:nvSpPr>
        <p:spPr>
          <a:xfrm>
            <a:off x="1151255" y="3381375"/>
            <a:ext cx="1638300"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苗 健</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9"/>
          <p:cNvSpPr txBox="1"/>
          <p:nvPr/>
        </p:nvSpPr>
        <p:spPr>
          <a:xfrm>
            <a:off x="3378200" y="3381375"/>
            <a:ext cx="1638300"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郑晓军</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文本框 10"/>
          <p:cNvSpPr txBox="1"/>
          <p:nvPr/>
        </p:nvSpPr>
        <p:spPr>
          <a:xfrm>
            <a:off x="5542915" y="3381375"/>
            <a:ext cx="1638300"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类延良</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7709535" y="3381375"/>
            <a:ext cx="1638300"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白国华</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文本框 12"/>
          <p:cNvSpPr txBox="1"/>
          <p:nvPr/>
        </p:nvSpPr>
        <p:spPr>
          <a:xfrm>
            <a:off x="9918065" y="3381375"/>
            <a:ext cx="1638300"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魏 波</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文本框 14"/>
          <p:cNvSpPr txBox="1"/>
          <p:nvPr/>
        </p:nvSpPr>
        <p:spPr>
          <a:xfrm>
            <a:off x="3833495" y="5962650"/>
            <a:ext cx="2270125"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David Zhang</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文本框 16"/>
          <p:cNvSpPr txBox="1"/>
          <p:nvPr/>
        </p:nvSpPr>
        <p:spPr>
          <a:xfrm>
            <a:off x="6141085" y="5962650"/>
            <a:ext cx="2270125"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Cary Huang</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文本框 17"/>
          <p:cNvSpPr txBox="1"/>
          <p:nvPr/>
        </p:nvSpPr>
        <p:spPr>
          <a:xfrm>
            <a:off x="8603615" y="5962650"/>
            <a:ext cx="2021205"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Bruce Mojian</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9" name="图片 18"/>
          <p:cNvPicPr>
            <a:picLocks noChangeAspect="1"/>
          </p:cNvPicPr>
          <p:nvPr/>
        </p:nvPicPr>
        <p:blipFill>
          <a:blip r:embed="rId9"/>
          <a:srcRect l="20782" t="19274" r="14406" b="33533"/>
          <a:stretch>
            <a:fillRect/>
          </a:stretch>
        </p:blipFill>
        <p:spPr>
          <a:xfrm>
            <a:off x="1839595" y="3961765"/>
            <a:ext cx="1936750" cy="1881505"/>
          </a:xfrm>
          <a:prstGeom prst="ellipse">
            <a:avLst/>
          </a:prstGeom>
        </p:spPr>
      </p:pic>
      <p:sp>
        <p:nvSpPr>
          <p:cNvPr id="20" name="文本框 19"/>
          <p:cNvSpPr txBox="1"/>
          <p:nvPr/>
        </p:nvSpPr>
        <p:spPr>
          <a:xfrm>
            <a:off x="1506220" y="5962650"/>
            <a:ext cx="2270125" cy="398780"/>
          </a:xfrm>
          <a:prstGeom prst="rect">
            <a:avLst/>
          </a:prstGeom>
          <a:noFill/>
        </p:spPr>
        <p:txBody>
          <a:bodyPr wrap="square" rtlCol="0">
            <a:spAutoFit/>
          </a:bodyPr>
          <a:p>
            <a:pPr algn="ct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陈泽</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瀚高数据库的使命</a:t>
            </a:r>
            <a:endParaRPr>
              <a:sym typeface="+mn-ea"/>
            </a:endParaRPr>
          </a:p>
        </p:txBody>
      </p:sp>
      <p:sp>
        <p:nvSpPr>
          <p:cNvPr id="3" name="矩形 2"/>
          <p:cNvSpPr/>
          <p:nvPr/>
        </p:nvSpPr>
        <p:spPr>
          <a:xfrm>
            <a:off x="2232660" y="2733040"/>
            <a:ext cx="7599045" cy="1537970"/>
          </a:xfrm>
          <a:prstGeom prst="rect">
            <a:avLst/>
          </a:prstGeom>
        </p:spPr>
        <p:txBody>
          <a:bodyPr wrap="square">
            <a:spAutoFit/>
          </a:bodyPr>
          <a:p>
            <a:pPr algn="ctr"/>
            <a:r>
              <a:rPr lang="zh-CN" altLang="en-US" sz="5400" dirty="0">
                <a:solidFill>
                  <a:schemeClr val="accent1"/>
                </a:solidFill>
              </a:rPr>
              <a:t>振兴民族基础软件！</a:t>
            </a:r>
            <a:endParaRPr lang="zh-CN" altLang="en-US" sz="5400" dirty="0">
              <a:solidFill>
                <a:schemeClr val="accent1"/>
              </a:solidFill>
            </a:endParaRPr>
          </a:p>
          <a:p>
            <a:pPr algn="r"/>
            <a:endParaRPr lang="zh-CN" altLang="en-US" sz="2000" dirty="0">
              <a:solidFill>
                <a:schemeClr val="tx1"/>
              </a:solidFill>
            </a:endParaRPr>
          </a:p>
          <a:p>
            <a:pPr algn="r"/>
            <a:r>
              <a:rPr lang="en-US" altLang="zh-CN" sz="2000" dirty="0">
                <a:solidFill>
                  <a:schemeClr val="tx1"/>
                </a:solidFill>
              </a:rPr>
              <a:t>——</a:t>
            </a:r>
            <a:r>
              <a:rPr lang="zh-CN" altLang="en-US" sz="2000" dirty="0">
                <a:solidFill>
                  <a:schemeClr val="tx1"/>
                </a:solidFill>
              </a:rPr>
              <a:t>瀚高软件董事长 苗健</a:t>
            </a:r>
            <a:endParaRPr lang="zh-CN" altLang="en-US" sz="2000" dirty="0">
              <a:solidFill>
                <a:schemeClr val="tx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图片 65"/>
          <p:cNvPicPr>
            <a:picLocks noChangeAspect="1"/>
          </p:cNvPicPr>
          <p:nvPr/>
        </p:nvPicPr>
        <p:blipFill>
          <a:blip r:embed="rId1"/>
          <a:stretch>
            <a:fillRect/>
          </a:stretch>
        </p:blipFill>
        <p:spPr>
          <a:xfrm>
            <a:off x="-1270" y="6350"/>
            <a:ext cx="12192000" cy="6858000"/>
          </a:xfrm>
          <a:prstGeom prst="rect">
            <a:avLst/>
          </a:prstGeom>
        </p:spPr>
      </p:pic>
      <p:sp>
        <p:nvSpPr>
          <p:cNvPr id="3" name="矩形 2"/>
          <p:cNvSpPr/>
          <p:nvPr/>
        </p:nvSpPr>
        <p:spPr>
          <a:xfrm>
            <a:off x="1454149" y="3540926"/>
            <a:ext cx="9347200" cy="534035"/>
          </a:xfrm>
          <a:prstGeom prst="rect">
            <a:avLst/>
          </a:prstGeom>
          <a:effectLst>
            <a:outerShdw blurRad="63500" sx="102000" sy="102000" algn="ctr" rotWithShape="0">
              <a:prstClr val="black">
                <a:alpha val="40000"/>
              </a:prstClr>
            </a:outerShdw>
          </a:effectLst>
        </p:spPr>
        <p:txBody>
          <a:bodyPr wrap="square">
            <a:spAutoFit/>
          </a:bodyPr>
          <a:lstStyle/>
          <a:p>
            <a:pPr marL="0" marR="0" lvl="0" indent="0" algn="dist" defTabSz="914400" rtl="0" eaLnBrk="1" fontAlgn="auto" latinLnBrk="0" hangingPunct="1">
              <a:lnSpc>
                <a:spcPct val="120000"/>
              </a:lnSpc>
              <a:spcBef>
                <a:spcPts val="0"/>
              </a:spcBef>
              <a:spcAft>
                <a:spcPts val="0"/>
              </a:spcAft>
              <a:buClrTx/>
              <a:buSzTx/>
              <a:buFontTx/>
              <a:buNone/>
              <a:defRPr/>
            </a:pPr>
            <a:r>
              <a:rPr lang="zh-CN" altLang="en-US" sz="2400" spc="300"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PostgreSQL：世界上最先进的开源关系数据库</a:t>
            </a:r>
            <a:endParaRPr lang="zh-CN" altLang="en-US" sz="2400" spc="300"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5" name="组合 4"/>
          <p:cNvGrpSpPr/>
          <p:nvPr/>
        </p:nvGrpSpPr>
        <p:grpSpPr>
          <a:xfrm>
            <a:off x="5583428" y="1571543"/>
            <a:ext cx="2136277" cy="157242"/>
            <a:chOff x="4616246" y="3878362"/>
            <a:chExt cx="5571416" cy="410087"/>
          </a:xfrm>
          <a:solidFill>
            <a:schemeClr val="tx1">
              <a:alpha val="80000"/>
            </a:schemeClr>
          </a:solidFill>
        </p:grpSpPr>
        <p:sp>
          <p:nvSpPr>
            <p:cNvPr id="4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组合 5"/>
          <p:cNvGrpSpPr/>
          <p:nvPr/>
        </p:nvGrpSpPr>
        <p:grpSpPr>
          <a:xfrm>
            <a:off x="5579742" y="870097"/>
            <a:ext cx="2144877" cy="612998"/>
            <a:chOff x="4606634" y="2048989"/>
            <a:chExt cx="5593843" cy="1598699"/>
          </a:xfrm>
          <a:solidFill>
            <a:schemeClr val="accent1">
              <a:alpha val="80000"/>
            </a:schemeClr>
          </a:solidFill>
        </p:grpSpPr>
        <p:sp>
          <p:nvSpPr>
            <p:cNvPr id="3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4467381" y="802424"/>
            <a:ext cx="960649" cy="958410"/>
            <a:chOff x="2105799" y="20055838"/>
            <a:chExt cx="6748090" cy="6732363"/>
          </a:xfrm>
          <a:solidFill>
            <a:schemeClr val="accent1">
              <a:alpha val="80000"/>
            </a:schemeClr>
          </a:solidFill>
        </p:grpSpPr>
        <p:sp>
          <p:nvSpPr>
            <p:cNvPr id="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3" name="矩形 62"/>
          <p:cNvSpPr/>
          <p:nvPr/>
        </p:nvSpPr>
        <p:spPr>
          <a:xfrm>
            <a:off x="5763361" y="4870019"/>
            <a:ext cx="665278" cy="45720"/>
          </a:xfrm>
          <a:prstGeom prst="rect">
            <a:avLst/>
          </a:prstGeom>
          <a:solidFill>
            <a:srgbClr val="9A0001"/>
          </a:solidFill>
          <a:ln>
            <a:solidFill>
              <a:schemeClr val="accent1"/>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矩形 63"/>
          <p:cNvSpPr/>
          <p:nvPr/>
        </p:nvSpPr>
        <p:spPr>
          <a:xfrm>
            <a:off x="1454149" y="2788478"/>
            <a:ext cx="9347200" cy="707886"/>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感谢各位老师批评与指导</a:t>
            </a:r>
            <a:endParaRPr kumimoji="0" lang="zh-CN" altLang="en-US" sz="40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矩形 67"/>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图片 91"/>
          <p:cNvPicPr>
            <a:picLocks noChangeAspect="1"/>
          </p:cNvPicPr>
          <p:nvPr/>
        </p:nvPicPr>
        <p:blipFill>
          <a:blip r:embed="rId1"/>
          <a:stretch>
            <a:fillRect/>
          </a:stretch>
        </p:blipFill>
        <p:spPr>
          <a:xfrm>
            <a:off x="0" y="0"/>
            <a:ext cx="12192000" cy="6858000"/>
          </a:xfrm>
          <a:prstGeom prst="rect">
            <a:avLst/>
          </a:prstGeom>
        </p:spPr>
      </p:pic>
      <p:sp>
        <p:nvSpPr>
          <p:cNvPr id="2" name="矩形 1"/>
          <p:cNvSpPr/>
          <p:nvPr/>
        </p:nvSpPr>
        <p:spPr>
          <a:xfrm>
            <a:off x="1" y="0"/>
            <a:ext cx="4953000" cy="685800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 name="组合 2"/>
          <p:cNvGrpSpPr/>
          <p:nvPr/>
        </p:nvGrpSpPr>
        <p:grpSpPr>
          <a:xfrm>
            <a:off x="796575" y="2751038"/>
            <a:ext cx="3458058" cy="922020"/>
            <a:chOff x="872775" y="2487402"/>
            <a:chExt cx="3458058" cy="922020"/>
          </a:xfrm>
        </p:grpSpPr>
        <p:sp>
          <p:nvSpPr>
            <p:cNvPr id="4" name="文本框 3"/>
            <p:cNvSpPr txBox="1"/>
            <p:nvPr/>
          </p:nvSpPr>
          <p:spPr>
            <a:xfrm>
              <a:off x="87277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00</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8" name="文本框 7"/>
          <p:cNvSpPr txBox="1"/>
          <p:nvPr/>
        </p:nvSpPr>
        <p:spPr>
          <a:xfrm>
            <a:off x="5146040" y="2828290"/>
            <a:ext cx="7045960"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4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44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瀚高</a:t>
            </a:r>
            <a:r>
              <a:rPr lang="en-US" altLang="zh-CN" sz="44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sz="4400" b="1" spc="2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开源开发实践课程概要</a:t>
            </a:r>
            <a:endParaRPr kumimoji="0" lang="zh-CN" altLang="en-US" sz="4400" b="1" i="0" u="none" strike="noStrike" kern="1200" cap="none" normalizeH="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mn-ea"/>
            </a:endParaRPr>
          </a:p>
        </p:txBody>
      </p:sp>
      <p:grpSp>
        <p:nvGrpSpPr>
          <p:cNvPr id="36" name="组合 35"/>
          <p:cNvGrpSpPr/>
          <p:nvPr/>
        </p:nvGrpSpPr>
        <p:grpSpPr>
          <a:xfrm>
            <a:off x="10093078" y="291782"/>
            <a:ext cx="1512002" cy="444892"/>
            <a:chOff x="9556201" y="498129"/>
            <a:chExt cx="1993881" cy="586680"/>
          </a:xfrm>
        </p:grpSpPr>
        <p:grpSp>
          <p:nvGrpSpPr>
            <p:cNvPr id="37" name="组合 36"/>
            <p:cNvGrpSpPr/>
            <p:nvPr userDrawn="1"/>
          </p:nvGrpSpPr>
          <p:grpSpPr>
            <a:xfrm>
              <a:off x="10239376" y="968937"/>
              <a:ext cx="1307697" cy="96254"/>
              <a:chOff x="4616246" y="3878362"/>
              <a:chExt cx="5571416" cy="410087"/>
            </a:xfrm>
            <a:solidFill>
              <a:schemeClr val="tx1">
                <a:alpha val="80000"/>
              </a:schemeClr>
            </a:solidFill>
          </p:grpSpPr>
          <p:sp>
            <p:nvSpPr>
              <p:cNvPr id="75"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组合 37"/>
            <p:cNvGrpSpPr/>
            <p:nvPr userDrawn="1"/>
          </p:nvGrpSpPr>
          <p:grpSpPr>
            <a:xfrm>
              <a:off x="10237120" y="539555"/>
              <a:ext cx="1312962" cy="375239"/>
              <a:chOff x="4606634" y="2048989"/>
              <a:chExt cx="5593843" cy="1598699"/>
            </a:xfrm>
            <a:solidFill>
              <a:schemeClr val="accent1">
                <a:alpha val="80000"/>
              </a:schemeClr>
            </a:solidFill>
          </p:grpSpPr>
          <p:sp>
            <p:nvSpPr>
              <p:cNvPr id="63"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组合 38"/>
            <p:cNvGrpSpPr/>
            <p:nvPr userDrawn="1"/>
          </p:nvGrpSpPr>
          <p:grpSpPr>
            <a:xfrm>
              <a:off x="9556201" y="498129"/>
              <a:ext cx="588050" cy="586680"/>
              <a:chOff x="2105799" y="20055838"/>
              <a:chExt cx="6748090" cy="6732363"/>
            </a:xfrm>
            <a:solidFill>
              <a:schemeClr val="accent1">
                <a:alpha val="80000"/>
              </a:schemeClr>
            </a:solidFill>
          </p:grpSpPr>
          <p:sp>
            <p:nvSpPr>
              <p:cNvPr id="4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a:sym typeface="+mn-ea"/>
              </a:rPr>
              <a:t>课前寄语</a:t>
            </a:r>
            <a:endParaRPr>
              <a:sym typeface="+mn-ea"/>
            </a:endParaRPr>
          </a:p>
        </p:txBody>
      </p:sp>
      <p:sp>
        <p:nvSpPr>
          <p:cNvPr id="3" name="矩形 2"/>
          <p:cNvSpPr/>
          <p:nvPr/>
        </p:nvSpPr>
        <p:spPr>
          <a:xfrm>
            <a:off x="690880" y="2867144"/>
            <a:ext cx="11066145" cy="583565"/>
          </a:xfrm>
          <a:prstGeom prst="rect">
            <a:avLst/>
          </a:prstGeom>
        </p:spPr>
        <p:txBody>
          <a:bodyPr wrap="none">
            <a:spAutoFit/>
          </a:bodyPr>
          <a:p>
            <a:pPr algn="l"/>
            <a:r>
              <a:rPr lang="zh-CN" altLang="en-US" sz="3200" b="1" dirty="0">
                <a:solidFill>
                  <a:schemeClr val="accent1"/>
                </a:solidFill>
              </a:rPr>
              <a:t>学习、使用和掌握开源</a:t>
            </a:r>
            <a:r>
              <a:rPr lang="en-US" altLang="zh-CN" sz="3200" b="1" dirty="0">
                <a:solidFill>
                  <a:schemeClr val="accent1"/>
                </a:solidFill>
              </a:rPr>
              <a:t>PostgreSQL</a:t>
            </a:r>
            <a:r>
              <a:rPr lang="zh-CN" altLang="en-US" sz="3200" b="1" dirty="0">
                <a:solidFill>
                  <a:schemeClr val="accent1"/>
                </a:solidFill>
              </a:rPr>
              <a:t>技术，师夷长技以自强！</a:t>
            </a:r>
            <a:endParaRPr lang="zh-CN" altLang="en-US" sz="3200" b="1" dirty="0">
              <a:solidFill>
                <a:schemeClr val="accent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是什么？</a:t>
            </a:r>
            <a:endParaRPr lang="en-US" altLang="zh-CN">
              <a:sym typeface="+mn-ea"/>
            </a:endParaRPr>
          </a:p>
        </p:txBody>
      </p:sp>
      <p:pic>
        <p:nvPicPr>
          <p:cNvPr id="3" name="图片 2"/>
          <p:cNvPicPr>
            <a:picLocks noChangeAspect="1"/>
          </p:cNvPicPr>
          <p:nvPr/>
        </p:nvPicPr>
        <p:blipFill>
          <a:blip r:embed="rId1"/>
          <a:stretch>
            <a:fillRect/>
          </a:stretch>
        </p:blipFill>
        <p:spPr>
          <a:xfrm>
            <a:off x="1702435" y="2019935"/>
            <a:ext cx="9121140" cy="233489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p:nvPr/>
        </p:nvPicPr>
        <p:blipFill>
          <a:blip r:embed="rId1"/>
          <a:stretch>
            <a:fillRect/>
          </a:stretch>
        </p:blipFill>
        <p:spPr>
          <a:xfrm>
            <a:off x="2649220" y="4556125"/>
            <a:ext cx="1577975" cy="1546860"/>
          </a:xfrm>
          <a:prstGeom prst="rect">
            <a:avLst/>
          </a:prstGeom>
          <a:noFill/>
          <a:ln w="9525">
            <a:noFill/>
          </a:ln>
        </p:spPr>
      </p:pic>
      <p:pic>
        <p:nvPicPr>
          <p:cNvPr id="4" name="图片 3"/>
          <p:cNvPicPr/>
          <p:nvPr/>
        </p:nvPicPr>
        <p:blipFill>
          <a:blip r:embed="rId2"/>
          <a:stretch>
            <a:fillRect/>
          </a:stretch>
        </p:blipFill>
        <p:spPr>
          <a:xfrm>
            <a:off x="4613275" y="4556125"/>
            <a:ext cx="1612265" cy="1546860"/>
          </a:xfrm>
          <a:prstGeom prst="rect">
            <a:avLst/>
          </a:prstGeom>
          <a:noFill/>
          <a:ln w="9525">
            <a:noFill/>
          </a:ln>
        </p:spPr>
      </p:pic>
      <p:pic>
        <p:nvPicPr>
          <p:cNvPr id="7" name="图片 6"/>
          <p:cNvPicPr/>
          <p:nvPr/>
        </p:nvPicPr>
        <p:blipFill>
          <a:blip r:embed="rId3"/>
          <a:stretch>
            <a:fillRect/>
          </a:stretch>
        </p:blipFill>
        <p:spPr>
          <a:xfrm>
            <a:off x="6464935" y="4556125"/>
            <a:ext cx="1619885" cy="1546860"/>
          </a:xfrm>
          <a:prstGeom prst="rect">
            <a:avLst/>
          </a:prstGeom>
          <a:noFill/>
          <a:ln w="9525">
            <a:noFill/>
          </a:ln>
        </p:spPr>
      </p:pic>
      <p:sp>
        <p:nvSpPr>
          <p:cNvPr id="100" name="文本框 99"/>
          <p:cNvSpPr txBox="1"/>
          <p:nvPr/>
        </p:nvSpPr>
        <p:spPr>
          <a:xfrm>
            <a:off x="508635" y="1265555"/>
            <a:ext cx="8042275" cy="3330575"/>
          </a:xfrm>
          <a:prstGeom prst="rect">
            <a:avLst/>
          </a:prstGeom>
          <a:noFill/>
          <a:ln w="9525">
            <a:noFill/>
          </a:ln>
        </p:spPr>
        <p:txBody>
          <a:bodyPr wrap="square">
            <a:spAutoFit/>
          </a:bodyPr>
          <a:p>
            <a:pPr lvl="0" indent="0">
              <a:lnSpc>
                <a:spcPct val="130000"/>
              </a:lnSpc>
            </a:pPr>
            <a:r>
              <a:rPr b="0">
                <a:latin typeface="微软雅黑" panose="020B0503020204020204" pitchFamily="34" charset="-122"/>
                <a:ea typeface="微软雅黑" panose="020B0503020204020204" pitchFamily="34" charset="-122"/>
                <a:cs typeface="微软雅黑" panose="020B0503020204020204" pitchFamily="34" charset="-122"/>
              </a:rPr>
              <a:t>PostgreSQL经过多年的发展，得到了学术界和工业界的充分认可。</a:t>
            </a:r>
            <a:endParaRPr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1999年获Linux World杂志的该年度"最佳数据库产品"称号。</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2000年荣获Linux Journal杂志编辑选择的"最佳数据库"奖。</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2002年获Linux New Media杂志编辑评选的“最佳数据库”奖</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2003年，也就是最近再一次荣获Linux Journal杂志编辑选择的" 最佳数据库"奖。</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2004年获ArsTechnica最佳服务器应用奖。</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latin typeface="微软雅黑" panose="020B0503020204020204" pitchFamily="34" charset="-122"/>
                <a:ea typeface="微软雅黑" panose="020B0503020204020204" pitchFamily="34" charset="-122"/>
                <a:cs typeface="微软雅黑" panose="020B0503020204020204" pitchFamily="34" charset="-122"/>
              </a:rPr>
              <a:t>2008 获得Developer.com编辑选择的数据库工具方向的年度产品。</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2017、2018年连续两年赢得了“全球年度数据库”冠军称号。</a:t>
            </a:r>
            <a:endParaRPr sz="1600"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2019年获O’Reilly终身成就奖，这是继Linux之后第二个获得该奖的开源产品。</a:t>
            </a:r>
            <a:endParaRPr sz="1600" b="0">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a:lnSpc>
                <a:spcPct val="130000"/>
              </a:lnSpc>
              <a:buFont typeface="Wingdings" panose="05000000000000000000" charset="0"/>
              <a:buChar char="ü"/>
            </a:pPr>
            <a:r>
              <a:rPr sz="1600"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2020年再次赢得了“全球年度数据库”冠军称号。</a:t>
            </a:r>
            <a:endParaRPr sz="1600"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8" name="图片 7"/>
          <p:cNvPicPr>
            <a:picLocks noChangeAspect="1"/>
          </p:cNvPicPr>
          <p:nvPr/>
        </p:nvPicPr>
        <p:blipFill>
          <a:blip r:embed="rId4"/>
          <a:stretch>
            <a:fillRect/>
          </a:stretch>
        </p:blipFill>
        <p:spPr>
          <a:xfrm>
            <a:off x="8417560" y="2854960"/>
            <a:ext cx="2876550" cy="3248025"/>
          </a:xfrm>
          <a:prstGeom prst="rect">
            <a:avLst/>
          </a:prstGeom>
        </p:spPr>
      </p:pic>
      <p:pic>
        <p:nvPicPr>
          <p:cNvPr id="9" name="图片 8"/>
          <p:cNvPicPr>
            <a:picLocks noChangeAspect="1"/>
          </p:cNvPicPr>
          <p:nvPr/>
        </p:nvPicPr>
        <p:blipFill>
          <a:blip r:embed="rId5"/>
          <a:stretch>
            <a:fillRect/>
          </a:stretch>
        </p:blipFill>
        <p:spPr>
          <a:xfrm>
            <a:off x="9355455" y="2431415"/>
            <a:ext cx="1000125" cy="514350"/>
          </a:xfrm>
          <a:prstGeom prst="rect">
            <a:avLst/>
          </a:prstGeom>
        </p:spPr>
      </p:pic>
      <p:sp>
        <p:nvSpPr>
          <p:cNvPr id="2" name="标题 1"/>
          <p:cNvSpPr>
            <a:spLocks noGrp="1"/>
          </p:cNvSpPr>
          <p:nvPr>
            <p:ph type="title"/>
          </p:nvPr>
        </p:nvSpPr>
        <p:spPr>
          <a:xfrm>
            <a:off x="442913" y="340555"/>
            <a:ext cx="9056851" cy="423545"/>
          </a:xfrm>
        </p:spPr>
        <p:txBody>
          <a:bodyPr vert="horz" wrap="square" lIns="91440" tIns="45720" rIns="91440" bIns="45720" rtlCol="0" anchor="ctr">
            <a:spAutoFit/>
          </a:bodyPr>
          <a:p>
            <a:pPr lvl="0" algn="l">
              <a:spcBef>
                <a:spcPts val="0"/>
              </a:spcBef>
              <a:buClrTx/>
              <a:buSzTx/>
              <a:buFontTx/>
            </a:pPr>
            <a:r>
              <a:rPr lang="en-US" altLang="zh-CN">
                <a:sym typeface="+mn-ea"/>
              </a:rPr>
              <a:t>PostgreSQL</a:t>
            </a:r>
            <a:r>
              <a:rPr>
                <a:sym typeface="+mn-ea"/>
              </a:rPr>
              <a:t>是什么？</a:t>
            </a:r>
            <a:endParaRPr lang="en-US" altLang="zh-CN">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是什么？</a:t>
            </a:r>
            <a:endParaRPr lang="en-US" altLang="zh-CN">
              <a:sym typeface="+mn-ea"/>
            </a:endParaRPr>
          </a:p>
        </p:txBody>
      </p:sp>
      <p:sp>
        <p:nvSpPr>
          <p:cNvPr id="5" name="文本框 4"/>
          <p:cNvSpPr txBox="1"/>
          <p:nvPr/>
        </p:nvSpPr>
        <p:spPr>
          <a:xfrm>
            <a:off x="782320" y="1373505"/>
            <a:ext cx="4970780" cy="3794125"/>
          </a:xfrm>
          <a:prstGeom prst="rect">
            <a:avLst/>
          </a:prstGeom>
          <a:noFill/>
        </p:spPr>
        <p:txBody>
          <a:bodyPr wrap="square" rtlCol="0" anchor="t">
            <a:spAutoFit/>
          </a:bodyPr>
          <a:p>
            <a:pPr>
              <a:lnSpc>
                <a:spcPct val="140000"/>
              </a:lnSpc>
              <a:buFont typeface="Wingdings" panose="05000000000000000000" charset="0"/>
              <a:buChar char="u"/>
            </a:pPr>
            <a:r>
              <a:rPr lang="zh-CN" sz="2000" b="1">
                <a:sym typeface="+mn-ea"/>
              </a:rPr>
              <a:t>起源与发展</a:t>
            </a:r>
            <a:endParaRPr sz="2000" b="1">
              <a:solidFill>
                <a:schemeClr val="tx1"/>
              </a:solidFill>
            </a:endParaRPr>
          </a:p>
          <a:p>
            <a:pPr marL="342900" lvl="0" indent="-342900">
              <a:lnSpc>
                <a:spcPct val="140000"/>
              </a:lnSpc>
              <a:buFont typeface="Wingdings" panose="05000000000000000000" charset="0"/>
              <a:buChar char="ü"/>
            </a:pPr>
            <a:r>
              <a:rPr sz="1600">
                <a:sym typeface="+mn-ea"/>
              </a:rPr>
              <a:t>20世纪80年代，著名数据库科学家Michael Stonebraker为解决</a:t>
            </a:r>
            <a:r>
              <a:rPr sz="1600">
                <a:solidFill>
                  <a:srgbClr val="C00000"/>
                </a:solidFill>
                <a:sym typeface="+mn-ea"/>
              </a:rPr>
              <a:t>Ingres中的数据关系维护问题，启动了Post-Ingres项目</a:t>
            </a:r>
            <a:r>
              <a:rPr sz="1600">
                <a:sym typeface="+mn-ea"/>
              </a:rPr>
              <a:t>，这就是Postgres的开端；</a:t>
            </a:r>
            <a:endParaRPr sz="1600"/>
          </a:p>
          <a:p>
            <a:pPr marL="342900" lvl="0" indent="-342900">
              <a:lnSpc>
                <a:spcPct val="140000"/>
              </a:lnSpc>
              <a:buFont typeface="Wingdings" panose="05000000000000000000" charset="0"/>
              <a:buChar char="ü"/>
            </a:pPr>
            <a:r>
              <a:rPr sz="1600">
                <a:sym typeface="+mn-ea"/>
              </a:rPr>
              <a:t>1994年，两名伯克利大学的香港研究生</a:t>
            </a:r>
            <a:r>
              <a:rPr sz="1600">
                <a:solidFill>
                  <a:srgbClr val="C00000"/>
                </a:solidFill>
                <a:sym typeface="+mn-ea"/>
              </a:rPr>
              <a:t>Andrew Yu和Jolly Chen向Postgres中加入了现在的SQL语言</a:t>
            </a:r>
            <a:r>
              <a:rPr sz="1600">
                <a:sym typeface="+mn-ea"/>
              </a:rPr>
              <a:t>的解释器，从而将Postgres改名为Postgres95；</a:t>
            </a:r>
            <a:endParaRPr sz="1600"/>
          </a:p>
          <a:p>
            <a:pPr marL="342900" lvl="0" indent="-342900">
              <a:lnSpc>
                <a:spcPct val="140000"/>
              </a:lnSpc>
              <a:buFont typeface="Wingdings" panose="05000000000000000000" charset="0"/>
              <a:buChar char="ü"/>
            </a:pPr>
            <a:r>
              <a:rPr sz="1600">
                <a:sym typeface="+mn-ea"/>
              </a:rPr>
              <a:t>1996年，随着Postgres95的不断完善，正式更名为PostgreSQL，并沿用至今。</a:t>
            </a:r>
            <a:r>
              <a:rPr lang="zh-CN" altLang="en-US" sz="2000" b="1">
                <a:solidFill>
                  <a:srgbClr val="C00000"/>
                </a:solidFill>
                <a:sym typeface="+mn-ea"/>
              </a:rPr>
              <a:t>正如一头强壮、友好的大象</a:t>
            </a:r>
            <a:endParaRPr lang="zh-CN" altLang="en-US" sz="2000" b="1" dirty="0" smtClean="0">
              <a:solidFill>
                <a:srgbClr val="C00000"/>
              </a:solidFill>
              <a:latin typeface="Arial" panose="020B0604020202020204" pitchFamily="34" charset="0"/>
              <a:ea typeface="微软雅黑" panose="020B0503020204020204" pitchFamily="34" charset="-122"/>
              <a:cs typeface="+mn-ea"/>
              <a:sym typeface="+mn-ea"/>
            </a:endParaRPr>
          </a:p>
        </p:txBody>
      </p:sp>
      <p:pic>
        <p:nvPicPr>
          <p:cNvPr id="14" name="图片 1"/>
          <p:cNvPicPr>
            <a:picLocks noChangeAspect="1"/>
          </p:cNvPicPr>
          <p:nvPr/>
        </p:nvPicPr>
        <p:blipFill>
          <a:blip r:embed="rId1"/>
          <a:stretch>
            <a:fillRect/>
          </a:stretch>
        </p:blipFill>
        <p:spPr>
          <a:xfrm>
            <a:off x="6182572" y="1908810"/>
            <a:ext cx="4835313" cy="304038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是什么？</a:t>
            </a:r>
            <a:endParaRPr lang="en-US" altLang="zh-CN">
              <a:sym typeface="+mn-ea"/>
            </a:endParaRPr>
          </a:p>
        </p:txBody>
      </p:sp>
      <p:pic>
        <p:nvPicPr>
          <p:cNvPr id="10" name="图片 9"/>
          <p:cNvPicPr>
            <a:picLocks noChangeAspect="1"/>
          </p:cNvPicPr>
          <p:nvPr/>
        </p:nvPicPr>
        <p:blipFill>
          <a:blip r:embed="rId1"/>
          <a:stretch>
            <a:fillRect/>
          </a:stretch>
        </p:blipFill>
        <p:spPr>
          <a:xfrm>
            <a:off x="1386840" y="1559560"/>
            <a:ext cx="3036570" cy="3036570"/>
          </a:xfrm>
          <a:prstGeom prst="rect">
            <a:avLst/>
          </a:prstGeom>
        </p:spPr>
      </p:pic>
      <p:pic>
        <p:nvPicPr>
          <p:cNvPr id="11" name="图片 10"/>
          <p:cNvPicPr>
            <a:picLocks noChangeAspect="1"/>
          </p:cNvPicPr>
          <p:nvPr/>
        </p:nvPicPr>
        <p:blipFill>
          <a:blip r:embed="rId2"/>
          <a:stretch>
            <a:fillRect/>
          </a:stretch>
        </p:blipFill>
        <p:spPr>
          <a:xfrm>
            <a:off x="5645150" y="1559560"/>
            <a:ext cx="4261485" cy="3422650"/>
          </a:xfrm>
          <a:prstGeom prst="rect">
            <a:avLst/>
          </a:prstGeom>
        </p:spPr>
      </p:pic>
      <p:sp>
        <p:nvSpPr>
          <p:cNvPr id="12" name="文本框 11"/>
          <p:cNvSpPr txBox="1"/>
          <p:nvPr/>
        </p:nvSpPr>
        <p:spPr>
          <a:xfrm>
            <a:off x="1743075" y="4645025"/>
            <a:ext cx="2323465" cy="337185"/>
          </a:xfrm>
          <a:prstGeom prst="rect">
            <a:avLst/>
          </a:prstGeom>
          <a:noFill/>
        </p:spPr>
        <p:txBody>
          <a:bodyPr wrap="square" rtlCol="0" anchor="t">
            <a:spAutoFit/>
          </a:bodyPr>
          <a:p>
            <a:pPr algn="ctr"/>
            <a:r>
              <a:rPr lang="en-US" altLang="zh-CN" sz="16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Michael Stonebraker</a:t>
            </a:r>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13" name="文本框 12"/>
          <p:cNvSpPr txBox="1"/>
          <p:nvPr/>
        </p:nvSpPr>
        <p:spPr>
          <a:xfrm>
            <a:off x="5520690" y="5093335"/>
            <a:ext cx="4385945" cy="645160"/>
          </a:xfrm>
          <a:prstGeom prst="rect">
            <a:avLst/>
          </a:prstGeom>
          <a:noFill/>
        </p:spPr>
        <p:txBody>
          <a:bodyPr wrap="square" rtlCol="0" anchor="t">
            <a:spAutoFit/>
          </a:bodyPr>
          <a:p>
            <a:pPr algn="ct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Top row: Thomas Lockhart, </a:t>
            </a:r>
            <a:r>
              <a:rPr lang="en-US" altLang="zh-CN" sz="1200" smtClean="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Jolly Chen</a:t>
            </a: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Vadim Mikheev</a:t>
            </a:r>
            <a:endPar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ct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Jan Wieck, </a:t>
            </a:r>
            <a:r>
              <a:rPr lang="en-US" altLang="zh-CN" sz="1200" smtClean="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Andrew Yu</a:t>
            </a: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Tom Lane</a:t>
            </a:r>
            <a:endPar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gn="ct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Bottom row: </a:t>
            </a:r>
            <a:r>
              <a:rPr lang="en-US" altLang="zh-CN" sz="1200" b="1" smtClean="0">
                <a:solidFill>
                  <a:schemeClr val="tx1">
                    <a:lumMod val="65000"/>
                    <a:lumOff val="35000"/>
                  </a:schemeClr>
                </a:solidFill>
                <a:latin typeface="微软雅黑" panose="020B0503020204020204" pitchFamily="34" charset="-122"/>
                <a:ea typeface="微软雅黑" panose="020B0503020204020204" pitchFamily="34" charset="-122"/>
                <a:sym typeface="+mn-ea"/>
              </a:rPr>
              <a:t>Bruce Momjian</a:t>
            </a: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Marc Fournier</a:t>
            </a:r>
            <a:endPar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down)">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的价值意义</a:t>
            </a:r>
            <a:endParaRPr>
              <a:sym typeface="+mn-ea"/>
            </a:endParaRPr>
          </a:p>
        </p:txBody>
      </p:sp>
      <p:sp>
        <p:nvSpPr>
          <p:cNvPr id="3" name="文本框 2"/>
          <p:cNvSpPr txBox="1"/>
          <p:nvPr/>
        </p:nvSpPr>
        <p:spPr>
          <a:xfrm>
            <a:off x="1485900" y="1521460"/>
            <a:ext cx="9599930" cy="3815080"/>
          </a:xfrm>
          <a:prstGeom prst="rect">
            <a:avLst/>
          </a:prstGeom>
          <a:noFill/>
        </p:spPr>
        <p:txBody>
          <a:bodyPr wrap="square" rtlCol="0">
            <a:spAutoFit/>
          </a:bodyPr>
          <a:p>
            <a:pPr algn="l"/>
            <a:r>
              <a:rPr lang="en-US" altLang="zh-CN" sz="2000" b="1" dirty="0" smtClean="0">
                <a:latin typeface="Arial" panose="020B0604020202020204" pitchFamily="34" charset="0"/>
                <a:ea typeface="微软雅黑" panose="020B0503020204020204" pitchFamily="34" charset="-122"/>
                <a:cs typeface="+mn-ea"/>
                <a:sym typeface="Arial" panose="020B0604020202020204" pitchFamily="34" charset="0"/>
              </a:rPr>
              <a:t>To G:</a:t>
            </a:r>
            <a:endParaRPr lang="en-US" altLang="zh-CN"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zh-CN" altLang="en-US" sz="1800" dirty="0" smtClean="0">
                <a:latin typeface="Arial" panose="020B0604020202020204" pitchFamily="34" charset="0"/>
                <a:ea typeface="微软雅黑" panose="020B0503020204020204" pitchFamily="34" charset="-122"/>
                <a:cs typeface="+mn-ea"/>
                <a:sym typeface="Arial" panose="020B0604020202020204" pitchFamily="34" charset="0"/>
              </a:rPr>
              <a:t>国产数据库</a:t>
            </a:r>
            <a:r>
              <a:rPr lang="en-US" altLang="zh-CN" sz="1800" dirty="0" smtClean="0">
                <a:latin typeface="Arial" panose="020B0604020202020204" pitchFamily="34" charset="0"/>
                <a:ea typeface="微软雅黑" panose="020B0503020204020204" pitchFamily="34" charset="-122"/>
                <a:cs typeface="+mn-ea"/>
                <a:sym typeface="Arial" panose="020B0604020202020204" pitchFamily="34" charset="0"/>
              </a:rPr>
              <a:t>基于优秀开源PG再创新，</a:t>
            </a:r>
            <a:r>
              <a:rPr lang="zh-CN" altLang="en-US" sz="1800" dirty="0" smtClean="0">
                <a:latin typeface="Arial" panose="020B0604020202020204" pitchFamily="34" charset="0"/>
                <a:ea typeface="微软雅黑" panose="020B0503020204020204" pitchFamily="34" charset="-122"/>
                <a:cs typeface="+mn-ea"/>
                <a:sym typeface="Arial" panose="020B0604020202020204" pitchFamily="34" charset="0"/>
              </a:rPr>
              <a:t>数据库系统</a:t>
            </a:r>
            <a:r>
              <a:rPr lang="en-US" altLang="zh-CN" sz="1800" dirty="0" smtClean="0">
                <a:latin typeface="Arial" panose="020B0604020202020204" pitchFamily="34" charset="0"/>
                <a:ea typeface="微软雅黑" panose="020B0503020204020204" pitchFamily="34" charset="-122"/>
                <a:cs typeface="+mn-ea"/>
                <a:sym typeface="Arial" panose="020B0604020202020204" pitchFamily="34" charset="0"/>
              </a:rPr>
              <a:t>软件不被他国制约</a:t>
            </a:r>
            <a:endParaRPr lang="en-US" altLang="zh-CN" sz="18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en-US" altLang="zh-CN" sz="2000"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r>
              <a:rPr lang="en-US" altLang="zh-CN" sz="2000" b="1" dirty="0" smtClean="0">
                <a:latin typeface="Arial" panose="020B0604020202020204" pitchFamily="34" charset="0"/>
                <a:ea typeface="微软雅黑" panose="020B0503020204020204" pitchFamily="34" charset="-122"/>
                <a:cs typeface="+mn-ea"/>
                <a:sym typeface="Arial" panose="020B0604020202020204" pitchFamily="34" charset="0"/>
              </a:rPr>
              <a:t>To B</a:t>
            </a: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企业用户</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低成本的使用</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管理核心数据资产</a:t>
            </a:r>
            <a:endParaRPr lang="en-US" altLang="zh-CN"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数据库产品商</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熟练使用和维护，提供</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技术服务</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数据库服务商</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研究掌握源代码，研发自主可控的数据库产品，推向市场</a:t>
            </a:r>
            <a:endParaRPr lang="en-US" altLang="zh-CN"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应用软件商</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基于</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PostgreSQL</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研发软件产品，有更大的自由度，不受商业许可限制</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lvl="0" algn="l"/>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buClrTx/>
              <a:buSzTx/>
              <a:buFontTx/>
            </a:pPr>
            <a:r>
              <a:rPr lang="en-US" altLang="zh-CN" sz="2000" b="1" dirty="0" smtClean="0">
                <a:latin typeface="Arial" panose="020B0604020202020204" pitchFamily="34" charset="0"/>
                <a:ea typeface="微软雅黑" panose="020B0503020204020204" pitchFamily="34" charset="-122"/>
                <a:cs typeface="+mn-ea"/>
                <a:sym typeface="Arial" panose="020B0604020202020204" pitchFamily="34" charset="0"/>
              </a:rPr>
              <a:t>To C：</a:t>
            </a:r>
            <a:endParaRPr lang="en-US" altLang="zh-CN"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lvl="1" algn="l"/>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通过学习和掌握PostgreSQL，</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主要</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可以</a:t>
            </a:r>
            <a:r>
              <a:rPr lang="zh-CN" altLang="en-US" dirty="0" smtClean="0">
                <a:latin typeface="Arial" panose="020B0604020202020204" pitchFamily="34" charset="0"/>
                <a:ea typeface="微软雅黑" panose="020B0503020204020204" pitchFamily="34" charset="-122"/>
                <a:cs typeface="+mn-ea"/>
                <a:sym typeface="Arial" panose="020B0604020202020204" pitchFamily="34" charset="0"/>
              </a:rPr>
              <a:t>从事数据库相关工作，能够参与国际一流开源项目的协作。相关工作譬如：数据库内核研发人员、运维管理人员、数据库应用开发人员等</a:t>
            </a:r>
            <a:endParaRPr lang="zh-CN" altLang="en-US" dirty="0" smtClean="0">
              <a:latin typeface="Arial" panose="020B0604020202020204" pitchFamily="34" charset="0"/>
              <a:ea typeface="微软雅黑" panose="020B0503020204020204" pitchFamily="34" charset="-122"/>
              <a:cs typeface="+mn-ea"/>
              <a:sym typeface="Arial" panose="020B0604020202020204" pitchFamily="34" charset="0"/>
            </a:endParaRPr>
          </a:p>
          <a:p>
            <a:pPr algn="l"/>
            <a:endParaRPr lang="zh-CN" altLang="en-US" sz="1800"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442913" y="340555"/>
            <a:ext cx="9056851" cy="423545"/>
          </a:xfrm>
        </p:spPr>
        <p:txBody>
          <a:bodyPr vert="horz" wrap="square" lIns="91440" tIns="45720" rIns="91440" bIns="45720" rtlCol="0" anchor="ctr">
            <a:spAutoFit/>
          </a:bodyPr>
          <a:lstStyle/>
          <a:p>
            <a:pPr lvl="0" algn="l">
              <a:spcBef>
                <a:spcPts val="0"/>
              </a:spcBef>
              <a:buClrTx/>
              <a:buSzTx/>
              <a:buFontTx/>
            </a:pPr>
            <a:r>
              <a:rPr lang="en-US" altLang="zh-CN">
                <a:sym typeface="+mn-ea"/>
              </a:rPr>
              <a:t>PostgreSQL</a:t>
            </a:r>
            <a:r>
              <a:rPr>
                <a:sym typeface="+mn-ea"/>
              </a:rPr>
              <a:t>的价值意义</a:t>
            </a:r>
            <a:endParaRPr>
              <a:sym typeface="+mn-ea"/>
            </a:endParaRPr>
          </a:p>
        </p:txBody>
      </p:sp>
      <p:sp>
        <p:nvSpPr>
          <p:cNvPr id="2" name="文本框 1"/>
          <p:cNvSpPr txBox="1"/>
          <p:nvPr/>
        </p:nvSpPr>
        <p:spPr>
          <a:xfrm>
            <a:off x="777875" y="1889125"/>
            <a:ext cx="10253345" cy="2084070"/>
          </a:xfrm>
          <a:prstGeom prst="rect">
            <a:avLst/>
          </a:prstGeom>
          <a:noFill/>
        </p:spPr>
        <p:txBody>
          <a:bodyPr wrap="square" rtlCol="0" anchor="t">
            <a:spAutoFit/>
          </a:bodyPr>
          <a:p>
            <a:pPr lvl="1" indent="0">
              <a:lnSpc>
                <a:spcPct val="120000"/>
              </a:lnSpc>
              <a:buFont typeface="Wingdings" panose="05000000000000000000" charset="0"/>
              <a:buNone/>
            </a:pP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PostgreSQL</a:t>
            </a:r>
            <a:r>
              <a:rPr lang="zh-CN">
                <a:latin typeface="微软雅黑" panose="020B0503020204020204" pitchFamily="34" charset="-122"/>
                <a:ea typeface="微软雅黑" panose="020B0503020204020204" pitchFamily="34" charset="-122"/>
                <a:cs typeface="微软雅黑" panose="020B0503020204020204" pitchFamily="34" charset="-122"/>
                <a:sym typeface="+mn-ea"/>
              </a:rPr>
              <a:t>产品生态</a:t>
            </a:r>
            <a:endParaRPr>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1257300" lvl="2" indent="-342900">
              <a:lnSpc>
                <a:spcPct val="120000"/>
              </a:lnSpc>
              <a:buFont typeface="Wingdings" panose="05000000000000000000" charset="0"/>
              <a:buChar char="ü"/>
            </a:pPr>
            <a:r>
              <a:rPr>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国内：瀚高HGDB/腾讯TBASE/</a:t>
            </a:r>
            <a:r>
              <a:rPr lang="zh-CN">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阿里</a:t>
            </a:r>
            <a:r>
              <a:rPr>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PolarDB/</a:t>
            </a:r>
            <a:r>
              <a:rPr lang="zh-CN">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亚信</a:t>
            </a:r>
            <a:r>
              <a:rPr>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AntDB/华为openGauss/人大进仓KingBase、云</a:t>
            </a:r>
            <a:r>
              <a:rPr lang="zh-CN">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厂商</a:t>
            </a:r>
            <a:r>
              <a:rPr>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ea"/>
              </a:rPr>
              <a:t>RDS(PostgreSQL)</a:t>
            </a:r>
            <a:endParaRPr b="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p>
            <a:pPr marL="1257300" lvl="2" indent="-342900">
              <a:lnSpc>
                <a:spcPct val="120000"/>
              </a:lnSpc>
              <a:buFont typeface="Wingdings" panose="05000000000000000000" charset="0"/>
              <a:buChar char="ü"/>
            </a:pPr>
            <a:r>
              <a:rPr>
                <a:latin typeface="微软雅黑" panose="020B0503020204020204" pitchFamily="34" charset="-122"/>
                <a:ea typeface="微软雅黑" panose="020B0503020204020204" pitchFamily="34" charset="-122"/>
                <a:cs typeface="微软雅黑" panose="020B0503020204020204" pitchFamily="34" charset="-122"/>
                <a:sym typeface="+mn-ea"/>
              </a:rPr>
              <a:t>国际：EDB/GreenPlum/Citus/Postgrespro(俄罗斯)</a:t>
            </a:r>
            <a:r>
              <a:rPr lang="zh-CN">
                <a:latin typeface="微软雅黑" panose="020B0503020204020204" pitchFamily="34" charset="-122"/>
                <a:ea typeface="微软雅黑" panose="020B0503020204020204" pitchFamily="34" charset="-122"/>
                <a:cs typeface="微软雅黑" panose="020B0503020204020204" pitchFamily="34" charset="-122"/>
                <a:sym typeface="+mn-ea"/>
              </a:rPr>
              <a:t>；云厂商微软、</a:t>
            </a: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AWS</a:t>
            </a:r>
            <a:r>
              <a:rPr lang="zh-CN" altLang="en-US">
                <a:latin typeface="微软雅黑" panose="020B0503020204020204" pitchFamily="34" charset="-122"/>
                <a:ea typeface="微软雅黑" panose="020B0503020204020204" pitchFamily="34" charset="-122"/>
                <a:cs typeface="微软雅黑" panose="020B0503020204020204" pitchFamily="34" charset="-122"/>
                <a:sym typeface="+mn-ea"/>
              </a:rPr>
              <a:t>的</a:t>
            </a:r>
            <a:r>
              <a:rPr lang="en-US" altLang="zh-CN">
                <a:latin typeface="微软雅黑" panose="020B0503020204020204" pitchFamily="34" charset="-122"/>
                <a:ea typeface="微软雅黑" panose="020B0503020204020204" pitchFamily="34" charset="-122"/>
                <a:cs typeface="微软雅黑" panose="020B0503020204020204" pitchFamily="34" charset="-122"/>
                <a:sym typeface="+mn-ea"/>
              </a:rPr>
              <a:t>RDS</a:t>
            </a:r>
            <a:endParaRPr lang="en-US" altLang="zh-CN"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257300" lvl="2" indent="-342900">
              <a:lnSpc>
                <a:spcPct val="120000"/>
              </a:lnSpc>
              <a:buFont typeface="Wingdings" panose="05000000000000000000" charset="0"/>
              <a:buChar char="ü"/>
            </a:pPr>
            <a:r>
              <a:rPr>
                <a:latin typeface="微软雅黑" panose="020B0503020204020204" pitchFamily="34" charset="-122"/>
                <a:ea typeface="微软雅黑" panose="020B0503020204020204" pitchFamily="34" charset="-122"/>
                <a:cs typeface="微软雅黑" panose="020B0503020204020204" pitchFamily="34" charset="-122"/>
                <a:sym typeface="+mn-ea"/>
              </a:rPr>
              <a:t>据PG社区网站信息披露有40多款，相关统计参考下表：</a:t>
            </a:r>
            <a:endParaRPr b="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marL="1257300" lvl="2" indent="-342900">
              <a:lnSpc>
                <a:spcPct val="120000"/>
              </a:lnSpc>
              <a:buFont typeface="Wingdings" panose="05000000000000000000" charset="0"/>
              <a:buChar char="ü"/>
            </a:pPr>
            <a:r>
              <a:rPr lang="zh-CN">
                <a:latin typeface="微软雅黑" panose="020B0503020204020204" pitchFamily="34" charset="-122"/>
                <a:ea typeface="微软雅黑" panose="020B0503020204020204" pitchFamily="34" charset="-122"/>
                <a:cs typeface="微软雅黑" panose="020B0503020204020204" pitchFamily="34" charset="-122"/>
                <a:sym typeface="+mn-ea"/>
              </a:rPr>
              <a:t>相关</a:t>
            </a:r>
            <a:r>
              <a:rPr>
                <a:latin typeface="微软雅黑" panose="020B0503020204020204" pitchFamily="34" charset="-122"/>
                <a:ea typeface="微软雅黑" panose="020B0503020204020204" pitchFamily="34" charset="-122"/>
                <a:cs typeface="微软雅黑" panose="020B0503020204020204" pitchFamily="34" charset="-122"/>
                <a:sym typeface="+mn-ea"/>
              </a:rPr>
              <a:t>链接：https://wiki.postgresql.org/wiki/PostgreSQL_derived_databases</a:t>
            </a:r>
            <a:endParaRPr lang="zh-CN" altLang="en-US" dirty="0" smtClean="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KSO_WM_UNIT_TABLE_BEAUTIFY" val="smartTable{3f1fe49b-fe82-40a9-83e3-0511be0c8c8a}"/>
  <p:tag name="TABLE_SKINIDX" val="0"/>
  <p:tag name="TABLE_ENCOLOR" val="#AFC95C"/>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2064</Words>
  <Application>WPS 演示</Application>
  <PresentationFormat>宽屏</PresentationFormat>
  <Paragraphs>140</Paragraphs>
  <Slides>19</Slides>
  <Notes>68</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19</vt:i4>
      </vt:variant>
    </vt:vector>
  </HeadingPairs>
  <TitlesOfParts>
    <vt:vector size="34" baseType="lpstr">
      <vt:lpstr>Arial</vt:lpstr>
      <vt:lpstr>宋体</vt:lpstr>
      <vt:lpstr>Wingdings</vt:lpstr>
      <vt:lpstr>微软雅黑</vt:lpstr>
      <vt:lpstr>经典圆体简</vt:lpstr>
      <vt:lpstr>Arial</vt:lpstr>
      <vt:lpstr>Segoe UI Light</vt:lpstr>
      <vt:lpstr>Calibri</vt:lpstr>
      <vt:lpstr>等线</vt:lpstr>
      <vt:lpstr>Segoe UI</vt:lpstr>
      <vt:lpstr>Wingdings</vt:lpstr>
      <vt:lpstr>Arial Unicode MS</vt:lpstr>
      <vt:lpstr>自定义设计方案</vt:lpstr>
      <vt:lpstr>1_自定义设计方案</vt:lpstr>
      <vt:lpstr>2_自定义设计方案</vt:lpstr>
      <vt:lpstr>PowerPoint 演示文稿</vt:lpstr>
      <vt:lpstr>PowerPoint 演示文稿</vt:lpstr>
      <vt:lpstr>课前寄语</vt:lpstr>
      <vt:lpstr>PostgreSQL是什么？</vt:lpstr>
      <vt:lpstr>PostgreSQL是什么？</vt:lpstr>
      <vt:lpstr>PostgreSQL是什么？</vt:lpstr>
      <vt:lpstr>PostgreSQL是什么？</vt:lpstr>
      <vt:lpstr>PostgreSQL的价值意义</vt:lpstr>
      <vt:lpstr>PostgreSQL的价值意义</vt:lpstr>
      <vt:lpstr>PostgreSQL的价值意义</vt:lpstr>
      <vt:lpstr>PostgreSQL的价值意义</vt:lpstr>
      <vt:lpstr>PostgreSQL的价值意义</vt:lpstr>
      <vt:lpstr>瀚高PostgreSQL开源课程概要-出品方</vt:lpstr>
      <vt:lpstr>瀚高PostgreSQL开源课程概要-意义</vt:lpstr>
      <vt:lpstr>瀚高PostgreSQL开源课程概要-课程内容</vt:lpstr>
      <vt:lpstr>瀚高PostgreSQL开源课程概要-课程内容</vt:lpstr>
      <vt:lpstr>瀚高PostgreSQL开源课程概要-讲师力量</vt:lpstr>
      <vt:lpstr>瀚高数据库的使命</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魏波</cp:lastModifiedBy>
  <cp:revision>467</cp:revision>
  <dcterms:created xsi:type="dcterms:W3CDTF">2018-12-09T14:29:00Z</dcterms:created>
  <dcterms:modified xsi:type="dcterms:W3CDTF">2021-03-04T14:23:51Z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2052-11.3.0.9228</vt:lpwstr>
  </property>
</Properties>
</file>

<file path=docProps/thumbnail.jpeg>
</file>